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60" r:id="rId2"/>
    <p:sldId id="261" r:id="rId3"/>
    <p:sldId id="262" r:id="rId4"/>
    <p:sldId id="286" r:id="rId5"/>
    <p:sldId id="263" r:id="rId6"/>
    <p:sldId id="264" r:id="rId7"/>
    <p:sldId id="265" r:id="rId8"/>
    <p:sldId id="266" r:id="rId9"/>
    <p:sldId id="267" r:id="rId10"/>
    <p:sldId id="300" r:id="rId11"/>
    <p:sldId id="301" r:id="rId12"/>
    <p:sldId id="268" r:id="rId13"/>
    <p:sldId id="270" r:id="rId14"/>
    <p:sldId id="287" r:id="rId15"/>
    <p:sldId id="288" r:id="rId16"/>
    <p:sldId id="289" r:id="rId17"/>
    <p:sldId id="290" r:id="rId18"/>
    <p:sldId id="272" r:id="rId19"/>
    <p:sldId id="273" r:id="rId20"/>
    <p:sldId id="274" r:id="rId21"/>
    <p:sldId id="275" r:id="rId22"/>
    <p:sldId id="276" r:id="rId23"/>
    <p:sldId id="277" r:id="rId24"/>
    <p:sldId id="282" r:id="rId25"/>
    <p:sldId id="296" r:id="rId26"/>
    <p:sldId id="298" r:id="rId27"/>
    <p:sldId id="297" r:id="rId28"/>
    <p:sldId id="299" r:id="rId29"/>
    <p:sldId id="292" r:id="rId30"/>
    <p:sldId id="295" r:id="rId31"/>
    <p:sldId id="293" r:id="rId32"/>
    <p:sldId id="294" r:id="rId33"/>
    <p:sldId id="291"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5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3" autoAdjust="0"/>
    <p:restoredTop sz="94674"/>
  </p:normalViewPr>
  <p:slideViewPr>
    <p:cSldViewPr snapToGrid="0" snapToObjects="1">
      <p:cViewPr varScale="1">
        <p:scale>
          <a:sx n="114" d="100"/>
          <a:sy n="114" d="100"/>
        </p:scale>
        <p:origin x="300" y="8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jpg>
</file>

<file path=ppt/media/image10.jpeg>
</file>

<file path=ppt/media/image11.jpeg>
</file>

<file path=ppt/media/image12.jpeg>
</file>

<file path=ppt/media/image13.png>
</file>

<file path=ppt/media/image14.png>
</file>

<file path=ppt/media/image15.png>
</file>

<file path=ppt/media/image16.jpeg>
</file>

<file path=ppt/media/image17.jpeg>
</file>

<file path=ppt/media/image19.jpeg>
</file>

<file path=ppt/media/image2.png>
</file>

<file path=ppt/media/image20.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4DAAA6-4117-4992-859F-BAA0EB4FC72C}" type="datetimeFigureOut">
              <a:rPr lang="en-US" smtClean="0"/>
              <a:t>10/10/2019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86EC46-0A82-4490-B060-7233CBE1483F}" type="slidenum">
              <a:rPr lang="en-US" smtClean="0"/>
              <a:t>‹#›</a:t>
            </a:fld>
            <a:endParaRPr lang="en-US"/>
          </a:p>
        </p:txBody>
      </p:sp>
    </p:spTree>
    <p:extLst>
      <p:ext uri="{BB962C8B-B14F-4D97-AF65-F5344CB8AC3E}">
        <p14:creationId xmlns:p14="http://schemas.microsoft.com/office/powerpoint/2010/main" val="937662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C14A3D-3C3B-DE49-A718-2FFC0A4B9DB3}" type="slidenum">
              <a:rPr lang="en-US" smtClean="0"/>
              <a:t>3</a:t>
            </a:fld>
            <a:endParaRPr lang="en-US"/>
          </a:p>
        </p:txBody>
      </p:sp>
    </p:spTree>
    <p:extLst>
      <p:ext uri="{BB962C8B-B14F-4D97-AF65-F5344CB8AC3E}">
        <p14:creationId xmlns:p14="http://schemas.microsoft.com/office/powerpoint/2010/main" val="1185049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C14A3D-3C3B-DE49-A718-2FFC0A4B9DB3}" type="slidenum">
              <a:rPr lang="en-US" smtClean="0"/>
              <a:t>8</a:t>
            </a:fld>
            <a:endParaRPr lang="en-US"/>
          </a:p>
        </p:txBody>
      </p:sp>
    </p:spTree>
    <p:extLst>
      <p:ext uri="{BB962C8B-B14F-4D97-AF65-F5344CB8AC3E}">
        <p14:creationId xmlns:p14="http://schemas.microsoft.com/office/powerpoint/2010/main" val="38291729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fld id="{5887BEC0-5F85-D34D-A698-5730A7AEDEE2}" type="slidenum">
              <a:rPr lang="en-US" sz="1200"/>
              <a:pPr/>
              <a:t>16</a:t>
            </a:fld>
            <a:endParaRPr lang="en-US" sz="1200"/>
          </a:p>
        </p:txBody>
      </p:sp>
      <p:sp>
        <p:nvSpPr>
          <p:cNvPr id="33795" name="Rectangle 2"/>
          <p:cNvSpPr>
            <a:spLocks noGrp="1" noRot="1" noChangeAspect="1" noChangeArrowheads="1"/>
          </p:cNvSpPr>
          <p:nvPr>
            <p:ph type="sldImg"/>
          </p:nvPr>
        </p:nvSpPr>
        <p:spPr>
          <a:xfrm>
            <a:off x="381000" y="684213"/>
            <a:ext cx="6096000" cy="3429000"/>
          </a:xfrm>
          <a:solidFill>
            <a:srgbClr val="FFFFFF"/>
          </a:solidFill>
          <a:ln/>
        </p:spPr>
      </p:sp>
      <p:sp>
        <p:nvSpPr>
          <p:cNvPr id="33796" name="Rectangle 3"/>
          <p:cNvSpPr>
            <a:spLocks noGrp="1" noChangeArrowheads="1"/>
          </p:cNvSpPr>
          <p:nvPr>
            <p:ph type="body" idx="1"/>
          </p:nvPr>
        </p:nvSpPr>
        <p:spPr>
          <a:xfrm>
            <a:off x="912813" y="4344988"/>
            <a:ext cx="5032375" cy="4114800"/>
          </a:xfrm>
          <a:solidFill>
            <a:srgbClr val="FFFFFF"/>
          </a:solidFill>
          <a:ln/>
          <a:extLst>
            <a:ext uri="{FAA26D3D-D897-4be2-8F04-BA451C77F1D7}">
              <ma14:placeholderFlag xmlns="" xmlns:ma14="http://schemas.microsoft.com/office/mac/drawingml/2011/main" val="1"/>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1387535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fld id="{3266C33F-FF49-DA43-B55F-CA9072858C6A}" type="slidenum">
              <a:rPr lang="en-US" sz="1200"/>
              <a:pPr/>
              <a:t>18</a:t>
            </a:fld>
            <a:endParaRPr lang="en-US" sz="1200"/>
          </a:p>
        </p:txBody>
      </p:sp>
      <p:sp>
        <p:nvSpPr>
          <p:cNvPr id="20483" name="Rectangle 2"/>
          <p:cNvSpPr>
            <a:spLocks noGrp="1" noRot="1" noChangeAspect="1" noChangeArrowheads="1"/>
          </p:cNvSpPr>
          <p:nvPr>
            <p:ph type="sldImg"/>
          </p:nvPr>
        </p:nvSpPr>
        <p:spPr>
          <a:xfrm>
            <a:off x="381000" y="684213"/>
            <a:ext cx="6096000" cy="3429000"/>
          </a:xfrm>
          <a:solidFill>
            <a:srgbClr val="FFFFFF"/>
          </a:solidFill>
          <a:ln/>
        </p:spPr>
      </p:sp>
      <p:sp>
        <p:nvSpPr>
          <p:cNvPr id="20484" name="Rectangle 3"/>
          <p:cNvSpPr>
            <a:spLocks noGrp="1" noChangeArrowheads="1"/>
          </p:cNvSpPr>
          <p:nvPr>
            <p:ph type="body" idx="1"/>
          </p:nvPr>
        </p:nvSpPr>
        <p:spPr>
          <a:xfrm>
            <a:off x="912813" y="4344988"/>
            <a:ext cx="5032375" cy="4114800"/>
          </a:xfrm>
          <a:solidFill>
            <a:srgbClr val="FFFFFF"/>
          </a:solidFill>
          <a:ln/>
          <a:extLst>
            <a:ext uri="{FAA26D3D-D897-4be2-8F04-BA451C77F1D7}">
              <ma14:placeholderFlag xmlns="" xmlns:ma14="http://schemas.microsoft.com/office/mac/drawingml/2011/main" val="1"/>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3082230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fld id="{237DD17F-DFBF-694D-9013-76021C6D0C88}" type="slidenum">
              <a:rPr lang="en-US" sz="1200"/>
              <a:pPr/>
              <a:t>19</a:t>
            </a:fld>
            <a:endParaRPr lang="en-US" sz="1200"/>
          </a:p>
        </p:txBody>
      </p:sp>
      <p:sp>
        <p:nvSpPr>
          <p:cNvPr id="28675" name="Rectangle 2"/>
          <p:cNvSpPr>
            <a:spLocks noGrp="1" noRot="1" noChangeAspect="1" noChangeArrowheads="1"/>
          </p:cNvSpPr>
          <p:nvPr>
            <p:ph type="sldImg"/>
          </p:nvPr>
        </p:nvSpPr>
        <p:spPr>
          <a:xfrm>
            <a:off x="381000" y="684213"/>
            <a:ext cx="6096000" cy="3429000"/>
          </a:xfrm>
          <a:solidFill>
            <a:srgbClr val="FFFFFF"/>
          </a:solidFill>
          <a:ln/>
        </p:spPr>
      </p:sp>
      <p:sp>
        <p:nvSpPr>
          <p:cNvPr id="28676" name="Rectangle 3"/>
          <p:cNvSpPr>
            <a:spLocks noGrp="1" noChangeArrowheads="1"/>
          </p:cNvSpPr>
          <p:nvPr>
            <p:ph type="body" idx="1"/>
          </p:nvPr>
        </p:nvSpPr>
        <p:spPr>
          <a:xfrm>
            <a:off x="912813" y="4344988"/>
            <a:ext cx="5032375" cy="4114800"/>
          </a:xfrm>
          <a:solidFill>
            <a:srgbClr val="FFFFFF"/>
          </a:solidFill>
          <a:ln/>
          <a:extLst>
            <a:ext uri="{FAA26D3D-D897-4be2-8F04-BA451C77F1D7}">
              <ma14:placeholderFlag xmlns="" xmlns:ma14="http://schemas.microsoft.com/office/mac/drawingml/2011/main" val="1"/>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ea typeface="ＭＳ Ｐゴシック" charset="0"/>
              <a:cs typeface="ＭＳ Ｐゴシック" charset="0"/>
            </a:endParaRPr>
          </a:p>
        </p:txBody>
      </p:sp>
    </p:spTree>
    <p:extLst>
      <p:ext uri="{BB962C8B-B14F-4D97-AF65-F5344CB8AC3E}">
        <p14:creationId xmlns:p14="http://schemas.microsoft.com/office/powerpoint/2010/main" val="2232679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atin typeface="Lato" panose="020F0502020204030203" pitchFamily="34"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Lato" panose="020F050202020403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F64A208-0694-964E-93B1-EAF2C4DF2BAD}"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D4241-18B8-5046-A9FC-AB90B7CAF4A2}" type="slidenum">
              <a:rPr lang="en-US" smtClean="0"/>
              <a:t>‹#›</a:t>
            </a:fld>
            <a:endParaRPr lang="en-US"/>
          </a:p>
        </p:txBody>
      </p:sp>
    </p:spTree>
    <p:extLst>
      <p:ext uri="{BB962C8B-B14F-4D97-AF65-F5344CB8AC3E}">
        <p14:creationId xmlns:p14="http://schemas.microsoft.com/office/powerpoint/2010/main" val="15424148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Lato" panose="020F0502020204030203" pitchFamily="34" charset="0"/>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atin typeface="Lato" panose="020F0502020204030203" pitchFamily="34" charset="0"/>
              </a:defRPr>
            </a:lvl1pPr>
            <a:lvl2pPr>
              <a:defRPr>
                <a:latin typeface="Lato" panose="020F0502020204030203" pitchFamily="34" charset="0"/>
              </a:defRPr>
            </a:lvl2pPr>
            <a:lvl3pPr>
              <a:defRPr>
                <a:latin typeface="Lato" panose="020F0502020204030203" pitchFamily="34" charset="0"/>
              </a:defRPr>
            </a:lvl3pPr>
            <a:lvl4pPr>
              <a:defRPr>
                <a:latin typeface="Lato" panose="020F0502020204030203" pitchFamily="34" charset="0"/>
              </a:defRPr>
            </a:lvl4pPr>
            <a:lvl5pPr>
              <a:defRPr>
                <a:latin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Lato" panose="020F0502020204030203" pitchFamily="34" charset="0"/>
              </a:defRPr>
            </a:lvl1pPr>
          </a:lstStyle>
          <a:p>
            <a:fld id="{CF64A208-0694-964E-93B1-EAF2C4DF2BAD}" type="datetimeFigureOut">
              <a:rPr lang="en-US" smtClean="0"/>
              <a:pPr/>
              <a:t>10/10/2019</a:t>
            </a:fld>
            <a:endParaRPr lang="en-US" dirty="0"/>
          </a:p>
        </p:txBody>
      </p:sp>
      <p:sp>
        <p:nvSpPr>
          <p:cNvPr id="5" name="Footer Placeholder 4"/>
          <p:cNvSpPr>
            <a:spLocks noGrp="1"/>
          </p:cNvSpPr>
          <p:nvPr>
            <p:ph type="ftr" sz="quarter" idx="11"/>
          </p:nvPr>
        </p:nvSpPr>
        <p:spPr/>
        <p:txBody>
          <a:bodyPr/>
          <a:lstStyle>
            <a:lvl1pPr>
              <a:defRPr>
                <a:latin typeface="Lato" panose="020F0502020204030203" pitchFamily="34" charset="0"/>
              </a:defRPr>
            </a:lvl1pPr>
          </a:lstStyle>
          <a:p>
            <a:endParaRPr lang="en-US" dirty="0"/>
          </a:p>
        </p:txBody>
      </p:sp>
      <p:sp>
        <p:nvSpPr>
          <p:cNvPr id="6" name="Slide Number Placeholder 5"/>
          <p:cNvSpPr>
            <a:spLocks noGrp="1"/>
          </p:cNvSpPr>
          <p:nvPr>
            <p:ph type="sldNum" sz="quarter" idx="12"/>
          </p:nvPr>
        </p:nvSpPr>
        <p:spPr/>
        <p:txBody>
          <a:bodyPr/>
          <a:lstStyle>
            <a:lvl1pPr>
              <a:defRPr>
                <a:latin typeface="Lato" panose="020F0502020204030203" pitchFamily="34" charset="0"/>
              </a:defRPr>
            </a:lvl1pPr>
          </a:lstStyle>
          <a:p>
            <a:fld id="{1A7D4241-18B8-5046-A9FC-AB90B7CAF4A2}" type="slidenum">
              <a:rPr lang="en-US" smtClean="0"/>
              <a:pPr/>
              <a:t>‹#›</a:t>
            </a:fld>
            <a:endParaRPr lang="en-US" dirty="0"/>
          </a:p>
        </p:txBody>
      </p:sp>
    </p:spTree>
    <p:extLst>
      <p:ext uri="{BB962C8B-B14F-4D97-AF65-F5344CB8AC3E}">
        <p14:creationId xmlns:p14="http://schemas.microsoft.com/office/powerpoint/2010/main" val="15560048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lvl1pPr>
              <a:defRPr>
                <a:latin typeface="Lato" panose="020F0502020204030203" pitchFamily="34" charset="0"/>
              </a:defRPr>
            </a:lvl1pPr>
          </a:lstStyle>
          <a:p>
            <a:r>
              <a:rPr lang="en-US" dirty="0"/>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lvl1pPr>
              <a:defRPr>
                <a:latin typeface="Lato" panose="020F0502020204030203" pitchFamily="34" charset="0"/>
              </a:defRPr>
            </a:lvl1pPr>
            <a:lvl2pPr>
              <a:defRPr>
                <a:latin typeface="Lato" panose="020F0502020204030203" pitchFamily="34" charset="0"/>
              </a:defRPr>
            </a:lvl2pPr>
            <a:lvl3pPr>
              <a:defRPr>
                <a:latin typeface="Lato" panose="020F0502020204030203" pitchFamily="34" charset="0"/>
              </a:defRPr>
            </a:lvl3pPr>
            <a:lvl4pPr>
              <a:defRPr>
                <a:latin typeface="Lato" panose="020F0502020204030203" pitchFamily="34" charset="0"/>
              </a:defRPr>
            </a:lvl4pPr>
            <a:lvl5pPr>
              <a:defRPr>
                <a:latin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Lato" panose="020F0502020204030203" pitchFamily="34" charset="0"/>
              </a:defRPr>
            </a:lvl1pPr>
          </a:lstStyle>
          <a:p>
            <a:fld id="{CF64A208-0694-964E-93B1-EAF2C4DF2BAD}" type="datetimeFigureOut">
              <a:rPr lang="en-US" smtClean="0"/>
              <a:pPr/>
              <a:t>10/10/2019</a:t>
            </a:fld>
            <a:endParaRPr lang="en-US" dirty="0"/>
          </a:p>
        </p:txBody>
      </p:sp>
      <p:sp>
        <p:nvSpPr>
          <p:cNvPr id="5" name="Footer Placeholder 4"/>
          <p:cNvSpPr>
            <a:spLocks noGrp="1"/>
          </p:cNvSpPr>
          <p:nvPr>
            <p:ph type="ftr" sz="quarter" idx="11"/>
          </p:nvPr>
        </p:nvSpPr>
        <p:spPr/>
        <p:txBody>
          <a:bodyPr/>
          <a:lstStyle>
            <a:lvl1pPr>
              <a:defRPr>
                <a:latin typeface="Lato" panose="020F0502020204030203" pitchFamily="34" charset="0"/>
              </a:defRPr>
            </a:lvl1pPr>
          </a:lstStyle>
          <a:p>
            <a:endParaRPr lang="en-US" dirty="0"/>
          </a:p>
        </p:txBody>
      </p:sp>
      <p:sp>
        <p:nvSpPr>
          <p:cNvPr id="6" name="Slide Number Placeholder 5"/>
          <p:cNvSpPr>
            <a:spLocks noGrp="1"/>
          </p:cNvSpPr>
          <p:nvPr>
            <p:ph type="sldNum" sz="quarter" idx="12"/>
          </p:nvPr>
        </p:nvSpPr>
        <p:spPr/>
        <p:txBody>
          <a:bodyPr/>
          <a:lstStyle>
            <a:lvl1pPr>
              <a:defRPr>
                <a:latin typeface="Lato" panose="020F0502020204030203" pitchFamily="34" charset="0"/>
              </a:defRPr>
            </a:lvl1pPr>
          </a:lstStyle>
          <a:p>
            <a:fld id="{1A7D4241-18B8-5046-A9FC-AB90B7CAF4A2}" type="slidenum">
              <a:rPr lang="en-US" smtClean="0"/>
              <a:pPr/>
              <a:t>‹#›</a:t>
            </a:fld>
            <a:endParaRPr lang="en-US" dirty="0"/>
          </a:p>
        </p:txBody>
      </p:sp>
    </p:spTree>
    <p:extLst>
      <p:ext uri="{BB962C8B-B14F-4D97-AF65-F5344CB8AC3E}">
        <p14:creationId xmlns:p14="http://schemas.microsoft.com/office/powerpoint/2010/main" val="1864539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Lato" panose="020F0502020204030203"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Lato" panose="020F0502020204030203" pitchFamily="34" charset="0"/>
              </a:defRPr>
            </a:lvl1pPr>
            <a:lvl2pPr>
              <a:defRPr>
                <a:latin typeface="Lato" panose="020F0502020204030203" pitchFamily="34" charset="0"/>
              </a:defRPr>
            </a:lvl2pPr>
            <a:lvl3pPr>
              <a:defRPr>
                <a:latin typeface="Lato" panose="020F0502020204030203" pitchFamily="34" charset="0"/>
              </a:defRPr>
            </a:lvl3pPr>
            <a:lvl4pPr>
              <a:defRPr>
                <a:latin typeface="Lato" panose="020F0502020204030203" pitchFamily="34" charset="0"/>
              </a:defRPr>
            </a:lvl4pPr>
            <a:lvl5pPr>
              <a:defRPr>
                <a:latin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F64A208-0694-964E-93B1-EAF2C4DF2BAD}" type="datetimeFigureOut">
              <a:rPr lang="en-US" smtClean="0"/>
              <a:t>10/10/2019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D4241-18B8-5046-A9FC-AB90B7CAF4A2}" type="slidenum">
              <a:rPr lang="en-US" smtClean="0"/>
              <a:t>‹#›</a:t>
            </a:fld>
            <a:endParaRPr lang="en-US"/>
          </a:p>
        </p:txBody>
      </p:sp>
    </p:spTree>
    <p:extLst>
      <p:ext uri="{BB962C8B-B14F-4D97-AF65-F5344CB8AC3E}">
        <p14:creationId xmlns:p14="http://schemas.microsoft.com/office/powerpoint/2010/main" val="1091028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atin typeface="Lato" panose="020F0502020204030203" pitchFamily="34" charset="0"/>
              </a:defRPr>
            </a:lvl1pPr>
          </a:lstStyle>
          <a:p>
            <a:r>
              <a:rPr lang="en-US" dirty="0"/>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lvl1pPr>
              <a:defRPr>
                <a:latin typeface="Lato" panose="020F0502020204030203" pitchFamily="34" charset="0"/>
              </a:defRPr>
            </a:lvl1pPr>
          </a:lstStyle>
          <a:p>
            <a:fld id="{CF64A208-0694-964E-93B1-EAF2C4DF2BAD}" type="datetimeFigureOut">
              <a:rPr lang="en-US" smtClean="0"/>
              <a:pPr/>
              <a:t>10/10/2019</a:t>
            </a:fld>
            <a:endParaRPr lang="en-US" dirty="0"/>
          </a:p>
        </p:txBody>
      </p:sp>
      <p:sp>
        <p:nvSpPr>
          <p:cNvPr id="5" name="Footer Placeholder 4"/>
          <p:cNvSpPr>
            <a:spLocks noGrp="1"/>
          </p:cNvSpPr>
          <p:nvPr>
            <p:ph type="ftr" sz="quarter" idx="11"/>
          </p:nvPr>
        </p:nvSpPr>
        <p:spPr/>
        <p:txBody>
          <a:bodyPr/>
          <a:lstStyle>
            <a:lvl1pPr>
              <a:defRPr>
                <a:latin typeface="Lato" panose="020F0502020204030203" pitchFamily="34" charset="0"/>
              </a:defRPr>
            </a:lvl1pPr>
          </a:lstStyle>
          <a:p>
            <a:endParaRPr lang="en-US" dirty="0"/>
          </a:p>
        </p:txBody>
      </p:sp>
      <p:sp>
        <p:nvSpPr>
          <p:cNvPr id="6" name="Slide Number Placeholder 5"/>
          <p:cNvSpPr>
            <a:spLocks noGrp="1"/>
          </p:cNvSpPr>
          <p:nvPr>
            <p:ph type="sldNum" sz="quarter" idx="12"/>
          </p:nvPr>
        </p:nvSpPr>
        <p:spPr/>
        <p:txBody>
          <a:bodyPr/>
          <a:lstStyle>
            <a:lvl1pPr>
              <a:defRPr>
                <a:latin typeface="Lato" panose="020F0502020204030203" pitchFamily="34" charset="0"/>
              </a:defRPr>
            </a:lvl1pPr>
          </a:lstStyle>
          <a:p>
            <a:fld id="{1A7D4241-18B8-5046-A9FC-AB90B7CAF4A2}" type="slidenum">
              <a:rPr lang="en-US" smtClean="0"/>
              <a:pPr/>
              <a:t>‹#›</a:t>
            </a:fld>
            <a:endParaRPr lang="en-US" dirty="0"/>
          </a:p>
        </p:txBody>
      </p:sp>
    </p:spTree>
    <p:extLst>
      <p:ext uri="{BB962C8B-B14F-4D97-AF65-F5344CB8AC3E}">
        <p14:creationId xmlns:p14="http://schemas.microsoft.com/office/powerpoint/2010/main" val="170747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Lato" panose="020F0502020204030203" pitchFamily="34" charset="0"/>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latin typeface="Lato" panose="020F0502020204030203" pitchFamily="34" charset="0"/>
              </a:defRPr>
            </a:lvl1pPr>
            <a:lvl2pPr>
              <a:defRPr>
                <a:latin typeface="Lato" panose="020F0502020204030203" pitchFamily="34" charset="0"/>
              </a:defRPr>
            </a:lvl2pPr>
            <a:lvl3pPr>
              <a:defRPr>
                <a:latin typeface="Lato" panose="020F0502020204030203" pitchFamily="34" charset="0"/>
              </a:defRPr>
            </a:lvl3pPr>
            <a:lvl4pPr>
              <a:defRPr>
                <a:latin typeface="Lato" panose="020F0502020204030203" pitchFamily="34" charset="0"/>
              </a:defRPr>
            </a:lvl4pPr>
            <a:lvl5pPr>
              <a:defRPr>
                <a:latin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latin typeface="Lato" panose="020F0502020204030203" pitchFamily="34" charset="0"/>
              </a:defRPr>
            </a:lvl1pPr>
            <a:lvl2pPr>
              <a:defRPr>
                <a:latin typeface="Lato" panose="020F0502020204030203" pitchFamily="34" charset="0"/>
              </a:defRPr>
            </a:lvl2pPr>
            <a:lvl3pPr>
              <a:defRPr>
                <a:latin typeface="Lato" panose="020F0502020204030203" pitchFamily="34" charset="0"/>
              </a:defRPr>
            </a:lvl3pPr>
            <a:lvl4pPr>
              <a:defRPr>
                <a:latin typeface="Lato" panose="020F0502020204030203" pitchFamily="34" charset="0"/>
              </a:defRPr>
            </a:lvl4pPr>
            <a:lvl5pPr>
              <a:defRPr>
                <a:latin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F64A208-0694-964E-93B1-EAF2C4DF2BAD}" type="datetimeFigureOut">
              <a:rPr lang="en-US" smtClean="0"/>
              <a:t>10/10/2019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7D4241-18B8-5046-A9FC-AB90B7CAF4A2}" type="slidenum">
              <a:rPr lang="en-US" smtClean="0"/>
              <a:t>‹#›</a:t>
            </a:fld>
            <a:endParaRPr lang="en-US"/>
          </a:p>
        </p:txBody>
      </p:sp>
    </p:spTree>
    <p:extLst>
      <p:ext uri="{BB962C8B-B14F-4D97-AF65-F5344CB8AC3E}">
        <p14:creationId xmlns:p14="http://schemas.microsoft.com/office/powerpoint/2010/main" val="770031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lvl1pPr>
              <a:defRPr>
                <a:latin typeface="Lato" panose="020F0502020204030203" pitchFamily="34" charset="0"/>
              </a:defRPr>
            </a:lvl1pPr>
          </a:lstStyle>
          <a:p>
            <a:r>
              <a:rPr lang="en-US" dirty="0"/>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atin typeface="Lato" panose="020F050202020403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9" y="2505075"/>
            <a:ext cx="5157787" cy="3684588"/>
          </a:xfrm>
        </p:spPr>
        <p:txBody>
          <a:bodyPr/>
          <a:lstStyle>
            <a:lvl1pPr>
              <a:defRPr>
                <a:latin typeface="Lato" panose="020F0502020204030203" pitchFamily="34" charset="0"/>
              </a:defRPr>
            </a:lvl1pPr>
            <a:lvl2pPr>
              <a:defRPr>
                <a:latin typeface="Lato" panose="020F0502020204030203" pitchFamily="34" charset="0"/>
              </a:defRPr>
            </a:lvl2pPr>
            <a:lvl3pPr>
              <a:defRPr>
                <a:latin typeface="Lato" panose="020F0502020204030203" pitchFamily="34" charset="0"/>
              </a:defRPr>
            </a:lvl3pPr>
            <a:lvl4pPr>
              <a:defRPr>
                <a:latin typeface="Lato" panose="020F0502020204030203" pitchFamily="34" charset="0"/>
              </a:defRPr>
            </a:lvl4pPr>
            <a:lvl5pPr>
              <a:defRPr>
                <a:latin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atin typeface="Lato" panose="020F050202020403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1" y="2505075"/>
            <a:ext cx="5183188" cy="3684588"/>
          </a:xfrm>
        </p:spPr>
        <p:txBody>
          <a:bodyPr/>
          <a:lstStyle>
            <a:lvl1pPr>
              <a:defRPr>
                <a:latin typeface="Lato" panose="020F0502020204030203" pitchFamily="34" charset="0"/>
              </a:defRPr>
            </a:lvl1pPr>
            <a:lvl2pPr>
              <a:defRPr>
                <a:latin typeface="Lato" panose="020F0502020204030203" pitchFamily="34" charset="0"/>
              </a:defRPr>
            </a:lvl2pPr>
            <a:lvl3pPr>
              <a:defRPr>
                <a:latin typeface="Lato" panose="020F0502020204030203" pitchFamily="34" charset="0"/>
              </a:defRPr>
            </a:lvl3pPr>
            <a:lvl4pPr>
              <a:defRPr>
                <a:latin typeface="Lato" panose="020F0502020204030203" pitchFamily="34" charset="0"/>
              </a:defRPr>
            </a:lvl4pPr>
            <a:lvl5pPr>
              <a:defRPr>
                <a:latin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lvl1pPr>
              <a:defRPr>
                <a:latin typeface="Lato" panose="020F0502020204030203" pitchFamily="34" charset="0"/>
              </a:defRPr>
            </a:lvl1pPr>
          </a:lstStyle>
          <a:p>
            <a:fld id="{CF64A208-0694-964E-93B1-EAF2C4DF2BAD}" type="datetimeFigureOut">
              <a:rPr lang="en-US" smtClean="0"/>
              <a:pPr/>
              <a:t>10/10/2019</a:t>
            </a:fld>
            <a:endParaRPr lang="en-US" dirty="0"/>
          </a:p>
        </p:txBody>
      </p:sp>
      <p:sp>
        <p:nvSpPr>
          <p:cNvPr id="8" name="Footer Placeholder 7"/>
          <p:cNvSpPr>
            <a:spLocks noGrp="1"/>
          </p:cNvSpPr>
          <p:nvPr>
            <p:ph type="ftr" sz="quarter" idx="11"/>
          </p:nvPr>
        </p:nvSpPr>
        <p:spPr/>
        <p:txBody>
          <a:bodyPr/>
          <a:lstStyle>
            <a:lvl1pPr>
              <a:defRPr>
                <a:latin typeface="Lato" panose="020F0502020204030203" pitchFamily="34" charset="0"/>
              </a:defRPr>
            </a:lvl1pPr>
          </a:lstStyle>
          <a:p>
            <a:endParaRPr lang="en-US" dirty="0"/>
          </a:p>
        </p:txBody>
      </p:sp>
      <p:sp>
        <p:nvSpPr>
          <p:cNvPr id="9" name="Slide Number Placeholder 8"/>
          <p:cNvSpPr>
            <a:spLocks noGrp="1"/>
          </p:cNvSpPr>
          <p:nvPr>
            <p:ph type="sldNum" sz="quarter" idx="12"/>
          </p:nvPr>
        </p:nvSpPr>
        <p:spPr/>
        <p:txBody>
          <a:bodyPr/>
          <a:lstStyle>
            <a:lvl1pPr>
              <a:defRPr>
                <a:latin typeface="Lato" panose="020F0502020204030203" pitchFamily="34" charset="0"/>
              </a:defRPr>
            </a:lvl1pPr>
          </a:lstStyle>
          <a:p>
            <a:fld id="{1A7D4241-18B8-5046-A9FC-AB90B7CAF4A2}" type="slidenum">
              <a:rPr lang="en-US" smtClean="0"/>
              <a:pPr/>
              <a:t>‹#›</a:t>
            </a:fld>
            <a:endParaRPr lang="en-US" dirty="0"/>
          </a:p>
        </p:txBody>
      </p:sp>
    </p:spTree>
    <p:extLst>
      <p:ext uri="{BB962C8B-B14F-4D97-AF65-F5344CB8AC3E}">
        <p14:creationId xmlns:p14="http://schemas.microsoft.com/office/powerpoint/2010/main" val="1188493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Lato" panose="020F0502020204030203" pitchFamily="34" charset="0"/>
              </a:defRPr>
            </a:lvl1pPr>
          </a:lstStyle>
          <a:p>
            <a:r>
              <a:rPr lang="en-US" dirty="0"/>
              <a:t>Click to edit Master title style</a:t>
            </a:r>
          </a:p>
        </p:txBody>
      </p:sp>
      <p:sp>
        <p:nvSpPr>
          <p:cNvPr id="3" name="Date Placeholder 2"/>
          <p:cNvSpPr>
            <a:spLocks noGrp="1"/>
          </p:cNvSpPr>
          <p:nvPr>
            <p:ph type="dt" sz="half" idx="10"/>
          </p:nvPr>
        </p:nvSpPr>
        <p:spPr/>
        <p:txBody>
          <a:bodyPr/>
          <a:lstStyle>
            <a:lvl1pPr>
              <a:defRPr>
                <a:latin typeface="Lato" panose="020F0502020204030203" pitchFamily="34" charset="0"/>
              </a:defRPr>
            </a:lvl1pPr>
          </a:lstStyle>
          <a:p>
            <a:fld id="{CF64A208-0694-964E-93B1-EAF2C4DF2BAD}" type="datetimeFigureOut">
              <a:rPr lang="en-US" smtClean="0"/>
              <a:pPr/>
              <a:t>10/10/2019</a:t>
            </a:fld>
            <a:endParaRPr lang="en-US" dirty="0"/>
          </a:p>
        </p:txBody>
      </p:sp>
      <p:sp>
        <p:nvSpPr>
          <p:cNvPr id="4" name="Footer Placeholder 3"/>
          <p:cNvSpPr>
            <a:spLocks noGrp="1"/>
          </p:cNvSpPr>
          <p:nvPr>
            <p:ph type="ftr" sz="quarter" idx="11"/>
          </p:nvPr>
        </p:nvSpPr>
        <p:spPr/>
        <p:txBody>
          <a:bodyPr/>
          <a:lstStyle>
            <a:lvl1pPr>
              <a:defRPr>
                <a:latin typeface="Lato" panose="020F0502020204030203" pitchFamily="34" charset="0"/>
              </a:defRPr>
            </a:lvl1pPr>
          </a:lstStyle>
          <a:p>
            <a:endParaRPr lang="en-US" dirty="0"/>
          </a:p>
        </p:txBody>
      </p:sp>
      <p:sp>
        <p:nvSpPr>
          <p:cNvPr id="5" name="Slide Number Placeholder 4"/>
          <p:cNvSpPr>
            <a:spLocks noGrp="1"/>
          </p:cNvSpPr>
          <p:nvPr>
            <p:ph type="sldNum" sz="quarter" idx="12"/>
          </p:nvPr>
        </p:nvSpPr>
        <p:spPr/>
        <p:txBody>
          <a:bodyPr/>
          <a:lstStyle>
            <a:lvl1pPr>
              <a:defRPr>
                <a:latin typeface="Lato" panose="020F0502020204030203" pitchFamily="34" charset="0"/>
              </a:defRPr>
            </a:lvl1pPr>
          </a:lstStyle>
          <a:p>
            <a:fld id="{1A7D4241-18B8-5046-A9FC-AB90B7CAF4A2}" type="slidenum">
              <a:rPr lang="en-US" smtClean="0"/>
              <a:pPr/>
              <a:t>‹#›</a:t>
            </a:fld>
            <a:endParaRPr lang="en-US" dirty="0"/>
          </a:p>
        </p:txBody>
      </p:sp>
    </p:spTree>
    <p:extLst>
      <p:ext uri="{BB962C8B-B14F-4D97-AF65-F5344CB8AC3E}">
        <p14:creationId xmlns:p14="http://schemas.microsoft.com/office/powerpoint/2010/main" val="1259492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Lato" panose="020F0502020204030203" pitchFamily="34" charset="0"/>
              </a:defRPr>
            </a:lvl1pPr>
          </a:lstStyle>
          <a:p>
            <a:fld id="{CF64A208-0694-964E-93B1-EAF2C4DF2BAD}" type="datetimeFigureOut">
              <a:rPr lang="en-US" smtClean="0"/>
              <a:pPr/>
              <a:t>10/10/2019</a:t>
            </a:fld>
            <a:endParaRPr lang="en-US" dirty="0"/>
          </a:p>
        </p:txBody>
      </p:sp>
      <p:sp>
        <p:nvSpPr>
          <p:cNvPr id="3" name="Footer Placeholder 2"/>
          <p:cNvSpPr>
            <a:spLocks noGrp="1"/>
          </p:cNvSpPr>
          <p:nvPr>
            <p:ph type="ftr" sz="quarter" idx="11"/>
          </p:nvPr>
        </p:nvSpPr>
        <p:spPr/>
        <p:txBody>
          <a:bodyPr/>
          <a:lstStyle>
            <a:lvl1pPr>
              <a:defRPr>
                <a:latin typeface="Lato" panose="020F0502020204030203" pitchFamily="34" charset="0"/>
              </a:defRPr>
            </a:lvl1pPr>
          </a:lstStyle>
          <a:p>
            <a:endParaRPr lang="en-US" dirty="0"/>
          </a:p>
        </p:txBody>
      </p:sp>
      <p:sp>
        <p:nvSpPr>
          <p:cNvPr id="4" name="Slide Number Placeholder 3"/>
          <p:cNvSpPr>
            <a:spLocks noGrp="1"/>
          </p:cNvSpPr>
          <p:nvPr>
            <p:ph type="sldNum" sz="quarter" idx="12"/>
          </p:nvPr>
        </p:nvSpPr>
        <p:spPr/>
        <p:txBody>
          <a:bodyPr/>
          <a:lstStyle>
            <a:lvl1pPr>
              <a:defRPr>
                <a:latin typeface="Lato" panose="020F0502020204030203" pitchFamily="34" charset="0"/>
              </a:defRPr>
            </a:lvl1pPr>
          </a:lstStyle>
          <a:p>
            <a:fld id="{1A7D4241-18B8-5046-A9FC-AB90B7CAF4A2}" type="slidenum">
              <a:rPr lang="en-US" smtClean="0"/>
              <a:pPr/>
              <a:t>‹#›</a:t>
            </a:fld>
            <a:endParaRPr lang="en-US" dirty="0"/>
          </a:p>
        </p:txBody>
      </p:sp>
    </p:spTree>
    <p:extLst>
      <p:ext uri="{BB962C8B-B14F-4D97-AF65-F5344CB8AC3E}">
        <p14:creationId xmlns:p14="http://schemas.microsoft.com/office/powerpoint/2010/main" val="541113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Lato" panose="020F0502020204030203" pitchFamily="34" charset="0"/>
              </a:defRPr>
            </a:lvl1pPr>
          </a:lstStyle>
          <a:p>
            <a:r>
              <a:rPr lang="en-US" dirty="0"/>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atin typeface="Lato" panose="020F0502020204030203" pitchFamily="34" charset="0"/>
              </a:defRPr>
            </a:lvl1pPr>
            <a:lvl2pPr>
              <a:defRPr sz="2800">
                <a:latin typeface="Lato" panose="020F0502020204030203" pitchFamily="34" charset="0"/>
              </a:defRPr>
            </a:lvl2pPr>
            <a:lvl3pPr>
              <a:defRPr sz="2400">
                <a:latin typeface="Lato" panose="020F0502020204030203" pitchFamily="34" charset="0"/>
              </a:defRPr>
            </a:lvl3pPr>
            <a:lvl4pPr>
              <a:defRPr sz="2000">
                <a:latin typeface="Lato" panose="020F0502020204030203" pitchFamily="34" charset="0"/>
              </a:defRPr>
            </a:lvl4pPr>
            <a:lvl5pPr>
              <a:defRPr sz="2000">
                <a:latin typeface="Lato" panose="020F0502020204030203" pitchFamily="34"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Lato" panose="020F050202020403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lvl1pPr>
              <a:defRPr>
                <a:latin typeface="Lato" panose="020F0502020204030203" pitchFamily="34" charset="0"/>
              </a:defRPr>
            </a:lvl1pPr>
          </a:lstStyle>
          <a:p>
            <a:fld id="{CF64A208-0694-964E-93B1-EAF2C4DF2BAD}" type="datetimeFigureOut">
              <a:rPr lang="en-US" smtClean="0"/>
              <a:pPr/>
              <a:t>10/10/2019</a:t>
            </a:fld>
            <a:endParaRPr lang="en-US" dirty="0"/>
          </a:p>
        </p:txBody>
      </p:sp>
      <p:sp>
        <p:nvSpPr>
          <p:cNvPr id="6" name="Footer Placeholder 5"/>
          <p:cNvSpPr>
            <a:spLocks noGrp="1"/>
          </p:cNvSpPr>
          <p:nvPr>
            <p:ph type="ftr" sz="quarter" idx="11"/>
          </p:nvPr>
        </p:nvSpPr>
        <p:spPr/>
        <p:txBody>
          <a:bodyPr/>
          <a:lstStyle>
            <a:lvl1pPr>
              <a:defRPr>
                <a:latin typeface="Lato" panose="020F0502020204030203" pitchFamily="34" charset="0"/>
              </a:defRPr>
            </a:lvl1pPr>
          </a:lstStyle>
          <a:p>
            <a:endParaRPr lang="en-US" dirty="0"/>
          </a:p>
        </p:txBody>
      </p:sp>
      <p:sp>
        <p:nvSpPr>
          <p:cNvPr id="7" name="Slide Number Placeholder 6"/>
          <p:cNvSpPr>
            <a:spLocks noGrp="1"/>
          </p:cNvSpPr>
          <p:nvPr>
            <p:ph type="sldNum" sz="quarter" idx="12"/>
          </p:nvPr>
        </p:nvSpPr>
        <p:spPr/>
        <p:txBody>
          <a:bodyPr/>
          <a:lstStyle>
            <a:lvl1pPr>
              <a:defRPr>
                <a:latin typeface="Lato" panose="020F0502020204030203" pitchFamily="34" charset="0"/>
              </a:defRPr>
            </a:lvl1pPr>
          </a:lstStyle>
          <a:p>
            <a:fld id="{1A7D4241-18B8-5046-A9FC-AB90B7CAF4A2}" type="slidenum">
              <a:rPr lang="en-US" smtClean="0"/>
              <a:pPr/>
              <a:t>‹#›</a:t>
            </a:fld>
            <a:endParaRPr lang="en-US" dirty="0"/>
          </a:p>
        </p:txBody>
      </p:sp>
    </p:spTree>
    <p:extLst>
      <p:ext uri="{BB962C8B-B14F-4D97-AF65-F5344CB8AC3E}">
        <p14:creationId xmlns:p14="http://schemas.microsoft.com/office/powerpoint/2010/main" val="2053219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Lato" panose="020F0502020204030203" pitchFamily="34" charset="0"/>
              </a:defRPr>
            </a:lvl1pPr>
          </a:lstStyle>
          <a:p>
            <a:r>
              <a:rPr lang="en-US" dirty="0"/>
              <a:t>Click to edit Master title style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atin typeface="Lato" panose="020F05020202040302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Lato" panose="020F0502020204030203"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lvl1pPr>
              <a:defRPr>
                <a:latin typeface="Lato" panose="020F0502020204030203" pitchFamily="34" charset="0"/>
              </a:defRPr>
            </a:lvl1pPr>
          </a:lstStyle>
          <a:p>
            <a:fld id="{CF64A208-0694-964E-93B1-EAF2C4DF2BAD}" type="datetimeFigureOut">
              <a:rPr lang="en-US" smtClean="0"/>
              <a:pPr/>
              <a:t>10/10/2019</a:t>
            </a:fld>
            <a:endParaRPr lang="en-US" dirty="0"/>
          </a:p>
        </p:txBody>
      </p:sp>
      <p:sp>
        <p:nvSpPr>
          <p:cNvPr id="6" name="Footer Placeholder 5"/>
          <p:cNvSpPr>
            <a:spLocks noGrp="1"/>
          </p:cNvSpPr>
          <p:nvPr>
            <p:ph type="ftr" sz="quarter" idx="11"/>
          </p:nvPr>
        </p:nvSpPr>
        <p:spPr/>
        <p:txBody>
          <a:bodyPr/>
          <a:lstStyle>
            <a:lvl1pPr>
              <a:defRPr>
                <a:latin typeface="Lato" panose="020F0502020204030203" pitchFamily="34" charset="0"/>
              </a:defRPr>
            </a:lvl1pPr>
          </a:lstStyle>
          <a:p>
            <a:endParaRPr lang="en-US" dirty="0"/>
          </a:p>
        </p:txBody>
      </p:sp>
      <p:sp>
        <p:nvSpPr>
          <p:cNvPr id="7" name="Slide Number Placeholder 6"/>
          <p:cNvSpPr>
            <a:spLocks noGrp="1"/>
          </p:cNvSpPr>
          <p:nvPr>
            <p:ph type="sldNum" sz="quarter" idx="12"/>
          </p:nvPr>
        </p:nvSpPr>
        <p:spPr/>
        <p:txBody>
          <a:bodyPr/>
          <a:lstStyle>
            <a:lvl1pPr>
              <a:defRPr>
                <a:latin typeface="Lato" panose="020F0502020204030203" pitchFamily="34" charset="0"/>
              </a:defRPr>
            </a:lvl1pPr>
          </a:lstStyle>
          <a:p>
            <a:fld id="{1A7D4241-18B8-5046-A9FC-AB90B7CAF4A2}" type="slidenum">
              <a:rPr lang="en-US" smtClean="0"/>
              <a:pPr/>
              <a:t>‹#›</a:t>
            </a:fld>
            <a:endParaRPr lang="en-US" dirty="0"/>
          </a:p>
        </p:txBody>
      </p:sp>
    </p:spTree>
    <p:extLst>
      <p:ext uri="{BB962C8B-B14F-4D97-AF65-F5344CB8AC3E}">
        <p14:creationId xmlns:p14="http://schemas.microsoft.com/office/powerpoint/2010/main" val="549261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64A208-0694-964E-93B1-EAF2C4DF2BAD}" type="datetimeFigureOut">
              <a:rPr lang="en-US" smtClean="0"/>
              <a:t>10/10/2019</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7D4241-18B8-5046-A9FC-AB90B7CAF4A2}" type="slidenum">
              <a:rPr lang="en-US" smtClean="0"/>
              <a:t>‹#›</a:t>
            </a:fld>
            <a:endParaRPr lang="en-US"/>
          </a:p>
        </p:txBody>
      </p:sp>
    </p:spTree>
    <p:extLst>
      <p:ext uri="{BB962C8B-B14F-4D97-AF65-F5344CB8AC3E}">
        <p14:creationId xmlns:p14="http://schemas.microsoft.com/office/powerpoint/2010/main" val="1551513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itle 1"/>
          <p:cNvSpPr txBox="1">
            <a:spLocks/>
          </p:cNvSpPr>
          <p:nvPr/>
        </p:nvSpPr>
        <p:spPr>
          <a:xfrm>
            <a:off x="1524000" y="2479431"/>
            <a:ext cx="9144000" cy="844060"/>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rgbClr val="007592"/>
                </a:solidFill>
                <a:latin typeface="Lato" charset="0"/>
                <a:ea typeface="Lato" charset="0"/>
                <a:cs typeface="Lato" charset="0"/>
              </a:rPr>
              <a:t>Texture Mapping</a:t>
            </a:r>
          </a:p>
        </p:txBody>
      </p:sp>
      <p:sp>
        <p:nvSpPr>
          <p:cNvPr id="8" name="Subtitle 2"/>
          <p:cNvSpPr txBox="1">
            <a:spLocks/>
          </p:cNvSpPr>
          <p:nvPr/>
        </p:nvSpPr>
        <p:spPr>
          <a:xfrm>
            <a:off x="1524000" y="3323491"/>
            <a:ext cx="9144000" cy="49236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dirty="0">
                <a:latin typeface="Lato Medium" charset="0"/>
                <a:ea typeface="Lato Medium" charset="0"/>
                <a:cs typeface="Lato Medium" charset="0"/>
              </a:rPr>
              <a:t>CS 418: Interactive Computer Graphics</a:t>
            </a:r>
          </a:p>
        </p:txBody>
      </p:sp>
      <p:sp>
        <p:nvSpPr>
          <p:cNvPr id="5" name="Subtitle 2"/>
          <p:cNvSpPr txBox="1">
            <a:spLocks/>
          </p:cNvSpPr>
          <p:nvPr/>
        </p:nvSpPr>
        <p:spPr>
          <a:xfrm>
            <a:off x="1524000" y="3784275"/>
            <a:ext cx="9144000" cy="49236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dirty="0">
                <a:solidFill>
                  <a:schemeClr val="bg1">
                    <a:lumMod val="75000"/>
                  </a:schemeClr>
                </a:solidFill>
                <a:latin typeface="Lato Medium" charset="0"/>
                <a:ea typeface="Lato Medium" charset="0"/>
                <a:cs typeface="Lato Medium" charset="0"/>
              </a:rPr>
              <a:t>UNIVERSITY OF ILLINOIS AT URBANA-CHAMPAIGN</a:t>
            </a:r>
          </a:p>
          <a:p>
            <a:endParaRPr lang="en-US" dirty="0">
              <a:solidFill>
                <a:schemeClr val="bg1">
                  <a:lumMod val="75000"/>
                </a:schemeClr>
              </a:solidFill>
              <a:latin typeface="Lato Medium" charset="0"/>
              <a:ea typeface="Lato Medium" charset="0"/>
              <a:cs typeface="Lato Medium" charset="0"/>
            </a:endParaRPr>
          </a:p>
        </p:txBody>
      </p:sp>
      <p:sp>
        <p:nvSpPr>
          <p:cNvPr id="2" name="TextBox 1">
            <a:extLst>
              <a:ext uri="{FF2B5EF4-FFF2-40B4-BE49-F238E27FC236}">
                <a16:creationId xmlns:a16="http://schemas.microsoft.com/office/drawing/2014/main" id="{DAF8BAB2-8017-4A69-9401-14F88601F81E}"/>
              </a:ext>
            </a:extLst>
          </p:cNvPr>
          <p:cNvSpPr txBox="1"/>
          <p:nvPr/>
        </p:nvSpPr>
        <p:spPr>
          <a:xfrm>
            <a:off x="2107096" y="5797952"/>
            <a:ext cx="5262770" cy="584775"/>
          </a:xfrm>
          <a:prstGeom prst="rect">
            <a:avLst/>
          </a:prstGeom>
          <a:noFill/>
        </p:spPr>
        <p:txBody>
          <a:bodyPr wrap="square" rtlCol="0">
            <a:spAutoFit/>
          </a:bodyPr>
          <a:lstStyle/>
          <a:p>
            <a:r>
              <a:rPr lang="en-US" sz="3200" dirty="0"/>
              <a:t>Eric Shaffer</a:t>
            </a:r>
          </a:p>
        </p:txBody>
      </p:sp>
      <p:pic>
        <p:nvPicPr>
          <p:cNvPr id="3" name="Picture 2">
            <a:extLst>
              <a:ext uri="{FF2B5EF4-FFF2-40B4-BE49-F238E27FC236}">
                <a16:creationId xmlns:a16="http://schemas.microsoft.com/office/drawing/2014/main" id="{944F8FA8-7D4E-4821-BDB8-BAFF7E5C86CC}"/>
              </a:ext>
            </a:extLst>
          </p:cNvPr>
          <p:cNvPicPr>
            <a:picLocks noChangeAspect="1"/>
          </p:cNvPicPr>
          <p:nvPr/>
        </p:nvPicPr>
        <p:blipFill>
          <a:blip r:embed="rId3"/>
          <a:stretch>
            <a:fillRect/>
          </a:stretch>
        </p:blipFill>
        <p:spPr>
          <a:xfrm>
            <a:off x="5154073" y="4684873"/>
            <a:ext cx="6229350" cy="704850"/>
          </a:xfrm>
          <a:prstGeom prst="rect">
            <a:avLst/>
          </a:prstGeom>
        </p:spPr>
      </p:pic>
    </p:spTree>
    <p:extLst>
      <p:ext uri="{BB962C8B-B14F-4D97-AF65-F5344CB8AC3E}">
        <p14:creationId xmlns:p14="http://schemas.microsoft.com/office/powerpoint/2010/main" val="932174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1E678-591D-45A9-A013-CC45CA021D2C}"/>
              </a:ext>
            </a:extLst>
          </p:cNvPr>
          <p:cNvSpPr>
            <a:spLocks noGrp="1"/>
          </p:cNvSpPr>
          <p:nvPr>
            <p:ph type="title"/>
          </p:nvPr>
        </p:nvSpPr>
        <p:spPr/>
        <p:txBody>
          <a:bodyPr/>
          <a:lstStyle/>
          <a:p>
            <a:r>
              <a:rPr lang="en-US" dirty="0"/>
              <a:t>So What is Texture?</a:t>
            </a:r>
          </a:p>
        </p:txBody>
      </p:sp>
      <p:sp>
        <p:nvSpPr>
          <p:cNvPr id="3" name="Content Placeholder 2">
            <a:extLst>
              <a:ext uri="{FF2B5EF4-FFF2-40B4-BE49-F238E27FC236}">
                <a16:creationId xmlns:a16="http://schemas.microsoft.com/office/drawing/2014/main" id="{ADCB8732-D04F-46FE-BA1A-2F296978E17D}"/>
              </a:ext>
            </a:extLst>
          </p:cNvPr>
          <p:cNvSpPr>
            <a:spLocks noGrp="1"/>
          </p:cNvSpPr>
          <p:nvPr>
            <p:ph idx="1"/>
          </p:nvPr>
        </p:nvSpPr>
        <p:spPr/>
        <p:txBody>
          <a:bodyPr>
            <a:normAutofit fontScale="92500" lnSpcReduction="10000"/>
          </a:bodyPr>
          <a:lstStyle/>
          <a:p>
            <a:pPr marL="0" indent="0">
              <a:buNone/>
            </a:pPr>
            <a:r>
              <a:rPr lang="en-US" dirty="0"/>
              <a:t>A surface’s texture is its look and feel—just think of the texture of an oil painting. In computer graphics, texturing is a process that takes a surface and modifies its appearance at each location using some image, function, or other data source. As an example, instead of precisely representing the geometry of a brick wall, a color image of a brick wall is applied to a rectangle, consisting of two triangles. When the rectangle is viewed, the color image appears where the rectangle is located. Unless the viewer gets close to the wall, the lack of geometric detail will not be noticeable.</a:t>
            </a:r>
          </a:p>
          <a:p>
            <a:pPr marL="0" indent="0">
              <a:buNone/>
            </a:pPr>
            <a:endParaRPr lang="en-US" dirty="0"/>
          </a:p>
          <a:p>
            <a:pPr marL="0" indent="0">
              <a:buNone/>
            </a:pPr>
            <a:r>
              <a:rPr lang="en-US" dirty="0"/>
              <a:t>-- </a:t>
            </a:r>
            <a:r>
              <a:rPr lang="en-US" dirty="0" err="1"/>
              <a:t>Akenine</a:t>
            </a:r>
            <a:r>
              <a:rPr lang="en-US" dirty="0"/>
              <a:t>-Moeller, Tomas; Haines, Eric; Hoffman, </a:t>
            </a:r>
            <a:r>
              <a:rPr lang="en-US" dirty="0" err="1"/>
              <a:t>Naty</a:t>
            </a:r>
            <a:r>
              <a:rPr lang="en-US" dirty="0"/>
              <a:t>. Real-Time Rendering, Fourth Edition</a:t>
            </a:r>
          </a:p>
        </p:txBody>
      </p:sp>
    </p:spTree>
    <p:extLst>
      <p:ext uri="{BB962C8B-B14F-4D97-AF65-F5344CB8AC3E}">
        <p14:creationId xmlns:p14="http://schemas.microsoft.com/office/powerpoint/2010/main" val="2803907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DDF9B-9DFD-419A-A77F-865466ECBD5B}"/>
              </a:ext>
            </a:extLst>
          </p:cNvPr>
          <p:cNvSpPr>
            <a:spLocks noGrp="1"/>
          </p:cNvSpPr>
          <p:nvPr>
            <p:ph type="title"/>
          </p:nvPr>
        </p:nvSpPr>
        <p:spPr/>
        <p:txBody>
          <a:bodyPr/>
          <a:lstStyle/>
          <a:p>
            <a:r>
              <a:rPr lang="en-US" dirty="0"/>
              <a:t>For example</a:t>
            </a:r>
          </a:p>
        </p:txBody>
      </p:sp>
      <p:pic>
        <p:nvPicPr>
          <p:cNvPr id="4" name="Content Placeholder 3">
            <a:extLst>
              <a:ext uri="{FF2B5EF4-FFF2-40B4-BE49-F238E27FC236}">
                <a16:creationId xmlns:a16="http://schemas.microsoft.com/office/drawing/2014/main" id="{EF14ACF1-AD13-49E5-831C-07B580CA8F98}"/>
              </a:ext>
            </a:extLst>
          </p:cNvPr>
          <p:cNvPicPr>
            <a:picLocks noGrp="1" noChangeAspect="1"/>
          </p:cNvPicPr>
          <p:nvPr>
            <p:ph idx="1"/>
          </p:nvPr>
        </p:nvPicPr>
        <p:blipFill>
          <a:blip r:embed="rId2"/>
          <a:stretch>
            <a:fillRect/>
          </a:stretch>
        </p:blipFill>
        <p:spPr>
          <a:xfrm>
            <a:off x="1999970" y="1762183"/>
            <a:ext cx="4648934" cy="4351338"/>
          </a:xfrm>
          <a:prstGeom prst="rect">
            <a:avLst/>
          </a:prstGeom>
        </p:spPr>
      </p:pic>
      <p:sp>
        <p:nvSpPr>
          <p:cNvPr id="5" name="TextBox 4">
            <a:extLst>
              <a:ext uri="{FF2B5EF4-FFF2-40B4-BE49-F238E27FC236}">
                <a16:creationId xmlns:a16="http://schemas.microsoft.com/office/drawing/2014/main" id="{B59FEF87-D38D-436A-BD91-876261F0918F}"/>
              </a:ext>
            </a:extLst>
          </p:cNvPr>
          <p:cNvSpPr txBox="1"/>
          <p:nvPr/>
        </p:nvSpPr>
        <p:spPr>
          <a:xfrm>
            <a:off x="5813572" y="5128120"/>
            <a:ext cx="5749342" cy="369332"/>
          </a:xfrm>
          <a:prstGeom prst="rect">
            <a:avLst/>
          </a:prstGeom>
          <a:noFill/>
        </p:spPr>
        <p:txBody>
          <a:bodyPr wrap="square" rtlCol="0">
            <a:spAutoFit/>
          </a:bodyPr>
          <a:lstStyle/>
          <a:p>
            <a:r>
              <a:rPr lang="en-US" dirty="0"/>
              <a:t>Both image texturing and bump mapping are used here</a:t>
            </a:r>
          </a:p>
        </p:txBody>
      </p:sp>
    </p:spTree>
    <p:extLst>
      <p:ext uri="{BB962C8B-B14F-4D97-AF65-F5344CB8AC3E}">
        <p14:creationId xmlns:p14="http://schemas.microsoft.com/office/powerpoint/2010/main" val="2415736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a:xfrm>
            <a:off x="1630643" y="530603"/>
            <a:ext cx="9333767" cy="1066800"/>
          </a:xfrm>
        </p:spPr>
        <p:txBody>
          <a:bodyPr>
            <a:normAutofit/>
          </a:bodyPr>
          <a:lstStyle/>
          <a:p>
            <a:r>
              <a:rPr lang="en-US" dirty="0">
                <a:latin typeface="Lato"/>
                <a:ea typeface="ＭＳ Ｐゴシック" charset="0"/>
                <a:cs typeface="ＭＳ Ｐゴシック" charset="0"/>
              </a:rPr>
              <a:t>Texturing Mapping and the Pipeline</a:t>
            </a:r>
          </a:p>
        </p:txBody>
      </p:sp>
      <p:sp>
        <p:nvSpPr>
          <p:cNvPr id="26628" name="Rectangle 3"/>
          <p:cNvSpPr>
            <a:spLocks noGrp="1" noChangeArrowheads="1"/>
          </p:cNvSpPr>
          <p:nvPr>
            <p:ph type="body" idx="1"/>
          </p:nvPr>
        </p:nvSpPr>
        <p:spPr>
          <a:xfrm>
            <a:off x="3877288" y="2858227"/>
            <a:ext cx="9695228" cy="3670767"/>
          </a:xfrm>
        </p:spPr>
        <p:txBody>
          <a:bodyPr/>
          <a:lstStyle/>
          <a:p>
            <a:pPr marL="0" indent="0">
              <a:buNone/>
            </a:pPr>
            <a:r>
              <a:rPr lang="en-US" sz="2400" dirty="0"/>
              <a:t>In the simplest form texture mapping is a process in which </a:t>
            </a:r>
          </a:p>
          <a:p>
            <a:pPr lvl="1"/>
            <a:r>
              <a:rPr lang="en-US" sz="2000" dirty="0"/>
              <a:t>a fragment on a surface to be rendered  </a:t>
            </a:r>
          </a:p>
          <a:p>
            <a:pPr lvl="1"/>
            <a:r>
              <a:rPr lang="en-US" sz="2000" dirty="0"/>
              <a:t>is mapped to a color in a texture (an image)  </a:t>
            </a:r>
          </a:p>
          <a:p>
            <a:pPr lvl="1"/>
            <a:r>
              <a:rPr lang="en-US" sz="2000" dirty="0"/>
              <a:t>and then this color (called a </a:t>
            </a:r>
            <a:r>
              <a:rPr lang="en-US" sz="2000" dirty="0" err="1"/>
              <a:t>texel</a:t>
            </a:r>
            <a:r>
              <a:rPr lang="en-US" sz="2000" dirty="0"/>
              <a:t>) is used in shading</a:t>
            </a:r>
            <a:br>
              <a:rPr lang="en-US" sz="2000" dirty="0"/>
            </a:br>
            <a:endParaRPr lang="en-US" sz="2300" dirty="0">
              <a:latin typeface="Lato"/>
              <a:ea typeface="ＭＳ Ｐゴシック" charset="0"/>
              <a:cs typeface="ＭＳ Ｐゴシック" charset="0"/>
            </a:endParaRPr>
          </a:p>
          <a:p>
            <a:pPr marL="0" indent="0">
              <a:buNone/>
            </a:pPr>
            <a:r>
              <a:rPr lang="en-US" sz="2400" dirty="0">
                <a:latin typeface="Lato"/>
                <a:ea typeface="ＭＳ Ｐゴシック" charset="0"/>
                <a:cs typeface="ＭＳ Ｐゴシック" charset="0"/>
              </a:rPr>
              <a:t>Mapping is implemented in the fragment shader</a:t>
            </a:r>
          </a:p>
          <a:p>
            <a:pPr lvl="1"/>
            <a:r>
              <a:rPr lang="en-US" sz="2000" dirty="0">
                <a:latin typeface="Lato"/>
                <a:ea typeface="ＭＳ Ｐゴシック" charset="0"/>
              </a:rPr>
              <a:t>Efficient because few polygons make it past the clipper </a:t>
            </a:r>
          </a:p>
        </p:txBody>
      </p:sp>
      <p:pic>
        <p:nvPicPr>
          <p:cNvPr id="2" name="Picture 1">
            <a:extLst>
              <a:ext uri="{FF2B5EF4-FFF2-40B4-BE49-F238E27FC236}">
                <a16:creationId xmlns:a16="http://schemas.microsoft.com/office/drawing/2014/main" id="{7E3B4B19-F139-4AFE-8F27-67E9AFA44E35}"/>
              </a:ext>
            </a:extLst>
          </p:cNvPr>
          <p:cNvPicPr>
            <a:picLocks noChangeAspect="1"/>
          </p:cNvPicPr>
          <p:nvPr/>
        </p:nvPicPr>
        <p:blipFill>
          <a:blip r:embed="rId2"/>
          <a:stretch>
            <a:fillRect/>
          </a:stretch>
        </p:blipFill>
        <p:spPr>
          <a:xfrm>
            <a:off x="0" y="2176462"/>
            <a:ext cx="3467100" cy="3914775"/>
          </a:xfrm>
          <a:prstGeom prst="rect">
            <a:avLst/>
          </a:prstGeom>
        </p:spPr>
      </p:pic>
      <p:grpSp>
        <p:nvGrpSpPr>
          <p:cNvPr id="3" name="Group 2">
            <a:extLst>
              <a:ext uri="{FF2B5EF4-FFF2-40B4-BE49-F238E27FC236}">
                <a16:creationId xmlns:a16="http://schemas.microsoft.com/office/drawing/2014/main" id="{ECD1BA6D-0E76-4625-84AD-02E94590D405}"/>
              </a:ext>
            </a:extLst>
          </p:cNvPr>
          <p:cNvGrpSpPr/>
          <p:nvPr/>
        </p:nvGrpSpPr>
        <p:grpSpPr>
          <a:xfrm>
            <a:off x="4433917" y="1589198"/>
            <a:ext cx="6530493" cy="1158171"/>
            <a:chOff x="1616864" y="3351219"/>
            <a:chExt cx="9170832" cy="2381978"/>
          </a:xfrm>
        </p:grpSpPr>
        <p:pic>
          <p:nvPicPr>
            <p:cNvPr id="7" name="Picture 5" descr="AN07F15">
              <a:extLst>
                <a:ext uri="{FF2B5EF4-FFF2-40B4-BE49-F238E27FC236}">
                  <a16:creationId xmlns:a16="http://schemas.microsoft.com/office/drawing/2014/main" id="{2223A5D3-04A4-4A1A-A621-B040CA0609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3636109"/>
              <a:ext cx="4267200" cy="20970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Line 6">
              <a:extLst>
                <a:ext uri="{FF2B5EF4-FFF2-40B4-BE49-F238E27FC236}">
                  <a16:creationId xmlns:a16="http://schemas.microsoft.com/office/drawing/2014/main" id="{5535B65B-2D28-4159-9F1A-7209D84B45E2}"/>
                </a:ext>
              </a:extLst>
            </p:cNvPr>
            <p:cNvSpPr>
              <a:spLocks noChangeShapeType="1"/>
            </p:cNvSpPr>
            <p:nvPr/>
          </p:nvSpPr>
          <p:spPr bwMode="auto">
            <a:xfrm>
              <a:off x="4953000" y="3733800"/>
              <a:ext cx="457200" cy="228600"/>
            </a:xfrm>
            <a:prstGeom prst="line">
              <a:avLst/>
            </a:prstGeom>
            <a:noFill/>
            <a:ln w="28575">
              <a:solidFill>
                <a:srgbClr val="FF0000"/>
              </a:solidFill>
              <a:round/>
              <a:headEnd type="none" w="sm" len="sm"/>
              <a:tailEnd type="triangle" w="med" len="med"/>
            </a:ln>
            <a:extLst>
              <a:ext uri="{909E8E84-426E-40dd-AFC4-6F175D3DCCD1}">
                <a14:hiddenFill xmlns="" xmlns:a14="http://schemas.microsoft.com/office/drawing/2010/main">
                  <a:noFill/>
                </a14:hiddenFill>
              </a:ext>
            </a:extLst>
          </p:spPr>
          <p:txBody>
            <a:bodyPr anchor="ctr" anchorCtr="1"/>
            <a:lstStyle/>
            <a:p>
              <a:endParaRPr lang="en-US"/>
            </a:p>
          </p:txBody>
        </p:sp>
        <p:sp>
          <p:nvSpPr>
            <p:cNvPr id="9" name="Text Box 7">
              <a:extLst>
                <a:ext uri="{FF2B5EF4-FFF2-40B4-BE49-F238E27FC236}">
                  <a16:creationId xmlns:a16="http://schemas.microsoft.com/office/drawing/2014/main" id="{58532C1B-39CC-4AF0-AE88-734A9DB4DE53}"/>
                </a:ext>
              </a:extLst>
            </p:cNvPr>
            <p:cNvSpPr txBox="1">
              <a:spLocks noChangeArrowheads="1"/>
            </p:cNvSpPr>
            <p:nvPr/>
          </p:nvSpPr>
          <p:spPr bwMode="auto">
            <a:xfrm>
              <a:off x="1616864" y="3351219"/>
              <a:ext cx="2421735" cy="9494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1">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dirty="0">
                  <a:latin typeface="Arial" charset="0"/>
                </a:rPr>
                <a:t>2D image</a:t>
              </a:r>
            </a:p>
          </p:txBody>
        </p:sp>
        <p:sp>
          <p:nvSpPr>
            <p:cNvPr id="10" name="Text Box 8">
              <a:extLst>
                <a:ext uri="{FF2B5EF4-FFF2-40B4-BE49-F238E27FC236}">
                  <a16:creationId xmlns:a16="http://schemas.microsoft.com/office/drawing/2014/main" id="{EE30990B-FEB6-42E4-AA06-B54104043ECF}"/>
                </a:ext>
              </a:extLst>
            </p:cNvPr>
            <p:cNvSpPr txBox="1">
              <a:spLocks noChangeArrowheads="1"/>
            </p:cNvSpPr>
            <p:nvPr/>
          </p:nvSpPr>
          <p:spPr bwMode="auto">
            <a:xfrm>
              <a:off x="7615926" y="4209909"/>
              <a:ext cx="3171770" cy="9494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1">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dirty="0">
                  <a:latin typeface="Arial" charset="0"/>
                </a:rPr>
                <a:t>3D surface</a:t>
              </a:r>
            </a:p>
          </p:txBody>
        </p:sp>
      </p:grpSp>
    </p:spTree>
    <p:extLst>
      <p:ext uri="{BB962C8B-B14F-4D97-AF65-F5344CB8AC3E}">
        <p14:creationId xmlns:p14="http://schemas.microsoft.com/office/powerpoint/2010/main" val="2598423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p:txBody>
          <a:bodyPr/>
          <a:lstStyle/>
          <a:p>
            <a:r>
              <a:rPr lang="en-US" dirty="0">
                <a:latin typeface="Lato" panose="020F0502020204030203"/>
                <a:ea typeface="ＭＳ Ｐゴシック" charset="0"/>
                <a:cs typeface="ＭＳ Ｐゴシック" charset="0"/>
              </a:rPr>
              <a:t>Texture Mapping</a:t>
            </a:r>
          </a:p>
        </p:txBody>
      </p:sp>
      <p:sp>
        <p:nvSpPr>
          <p:cNvPr id="23556" name="Rectangle 3"/>
          <p:cNvSpPr>
            <a:spLocks noGrp="1" noChangeArrowheads="1"/>
          </p:cNvSpPr>
          <p:nvPr>
            <p:ph type="body" idx="1"/>
          </p:nvPr>
        </p:nvSpPr>
        <p:spPr>
          <a:xfrm>
            <a:off x="219693" y="1527487"/>
            <a:ext cx="10515596" cy="3949582"/>
          </a:xfrm>
        </p:spPr>
        <p:txBody>
          <a:bodyPr>
            <a:normAutofit/>
          </a:bodyPr>
          <a:lstStyle/>
          <a:p>
            <a:pPr marL="0" indent="0">
              <a:buNone/>
            </a:pPr>
            <a:r>
              <a:rPr lang="en-US" sz="2700" b="1" i="1" dirty="0">
                <a:ea typeface="ＭＳ Ｐゴシック" charset="0"/>
                <a:cs typeface="ＭＳ Ｐゴシック" charset="0"/>
              </a:rPr>
              <a:t>Mapping</a:t>
            </a:r>
            <a:r>
              <a:rPr lang="en-US" sz="2700" dirty="0">
                <a:ea typeface="ＭＳ Ｐゴシック" charset="0"/>
                <a:cs typeface="ＭＳ Ｐゴシック" charset="0"/>
              </a:rPr>
              <a:t> means we need a function</a:t>
            </a:r>
          </a:p>
          <a:p>
            <a:pPr marL="876300" lvl="1" indent="-495300"/>
            <a:r>
              <a:rPr lang="en-US" dirty="0">
                <a:ea typeface="ＭＳ Ｐゴシック" charset="0"/>
              </a:rPr>
              <a:t>Given a point on a surface (a fragment) </a:t>
            </a:r>
          </a:p>
          <a:p>
            <a:pPr marL="876300" lvl="1" indent="-495300"/>
            <a:r>
              <a:rPr lang="en-US" dirty="0">
                <a:ea typeface="ＭＳ Ｐゴシック" charset="0"/>
              </a:rPr>
              <a:t>We want to know to which </a:t>
            </a:r>
            <a:r>
              <a:rPr lang="en-US" dirty="0" err="1">
                <a:ea typeface="ＭＳ Ｐゴシック" charset="0"/>
              </a:rPr>
              <a:t>texel</a:t>
            </a:r>
            <a:r>
              <a:rPr lang="en-US" dirty="0">
                <a:ea typeface="ＭＳ Ｐゴシック" charset="0"/>
              </a:rPr>
              <a:t> in the texture it corresponds to</a:t>
            </a:r>
          </a:p>
          <a:p>
            <a:pPr marL="0" indent="0">
              <a:buNone/>
            </a:pPr>
            <a:r>
              <a:rPr lang="en-US" sz="2700" dirty="0">
                <a:ea typeface="ＭＳ Ｐゴシック" charset="0"/>
                <a:cs typeface="ＭＳ Ｐゴシック" charset="0"/>
              </a:rPr>
              <a:t>Need a map of the form </a:t>
            </a:r>
          </a:p>
          <a:p>
            <a:pPr lvl="2" indent="-381000">
              <a:buNone/>
            </a:pPr>
            <a:r>
              <a:rPr lang="en-US" sz="2400" dirty="0">
                <a:ea typeface="ＭＳ Ｐゴシック" charset="0"/>
              </a:rPr>
              <a:t>s = s(</a:t>
            </a:r>
            <a:r>
              <a:rPr lang="en-US" sz="2400" dirty="0" err="1">
                <a:ea typeface="ＭＳ Ｐゴシック" charset="0"/>
              </a:rPr>
              <a:t>x,y,z</a:t>
            </a:r>
            <a:r>
              <a:rPr lang="en-US" sz="2400" dirty="0">
                <a:ea typeface="ＭＳ Ｐゴシック" charset="0"/>
              </a:rPr>
              <a:t>)</a:t>
            </a:r>
          </a:p>
          <a:p>
            <a:pPr lvl="2" indent="-381000">
              <a:buNone/>
            </a:pPr>
            <a:r>
              <a:rPr lang="en-US" sz="2400" dirty="0">
                <a:ea typeface="ＭＳ Ｐゴシック" charset="0"/>
              </a:rPr>
              <a:t>t = t(</a:t>
            </a:r>
            <a:r>
              <a:rPr lang="en-US" sz="2400" dirty="0" err="1">
                <a:ea typeface="ＭＳ Ｐゴシック" charset="0"/>
              </a:rPr>
              <a:t>x,y,z</a:t>
            </a:r>
            <a:r>
              <a:rPr lang="en-US" sz="2400" dirty="0">
                <a:ea typeface="ＭＳ Ｐゴシック" charset="0"/>
              </a:rPr>
              <a:t>)</a:t>
            </a:r>
          </a:p>
          <a:p>
            <a:pPr lvl="2" indent="-381000">
              <a:buNone/>
            </a:pPr>
            <a:r>
              <a:rPr lang="en-US" sz="2400" dirty="0">
                <a:ea typeface="ＭＳ Ｐゴシック" charset="0"/>
              </a:rPr>
              <a:t>	</a:t>
            </a:r>
          </a:p>
        </p:txBody>
      </p:sp>
      <p:grpSp>
        <p:nvGrpSpPr>
          <p:cNvPr id="2" name="Group 1">
            <a:extLst>
              <a:ext uri="{FF2B5EF4-FFF2-40B4-BE49-F238E27FC236}">
                <a16:creationId xmlns:a16="http://schemas.microsoft.com/office/drawing/2014/main" id="{459B02C2-5C8F-49E3-A09A-4D1BE932D6B7}"/>
              </a:ext>
            </a:extLst>
          </p:cNvPr>
          <p:cNvGrpSpPr/>
          <p:nvPr/>
        </p:nvGrpSpPr>
        <p:grpSpPr>
          <a:xfrm>
            <a:off x="5494789" y="2927758"/>
            <a:ext cx="6180076" cy="3832695"/>
            <a:chOff x="2636839" y="1814509"/>
            <a:chExt cx="7307262" cy="4672012"/>
          </a:xfrm>
        </p:grpSpPr>
        <p:sp>
          <p:nvSpPr>
            <p:cNvPr id="6" name="Rectangle 3" descr="P2060066">
              <a:extLst>
                <a:ext uri="{FF2B5EF4-FFF2-40B4-BE49-F238E27FC236}">
                  <a16:creationId xmlns:a16="http://schemas.microsoft.com/office/drawing/2014/main" id="{C47397EA-1583-4030-899D-F9BF6F19CF4F}"/>
                </a:ext>
              </a:extLst>
            </p:cNvPr>
            <p:cNvSpPr>
              <a:spLocks noChangeArrowheads="1"/>
            </p:cNvSpPr>
            <p:nvPr/>
          </p:nvSpPr>
          <p:spPr bwMode="ltGray">
            <a:xfrm>
              <a:off x="3362326" y="4494208"/>
              <a:ext cx="1901825" cy="1550988"/>
            </a:xfrm>
            <a:prstGeom prst="rect">
              <a:avLst/>
            </a:prstGeom>
            <a:blipFill dpi="0" rotWithShape="0">
              <a:blip r:embed="rId2"/>
              <a:srcRect/>
              <a:stretch>
                <a:fillRect/>
              </a:stretch>
            </a:blipFill>
            <a:ln>
              <a:noFill/>
            </a:ln>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lgn="ctr"/>
              <a:endParaRPr lang="en-US"/>
            </a:p>
          </p:txBody>
        </p:sp>
        <p:sp>
          <p:nvSpPr>
            <p:cNvPr id="7" name="AutoShape 4" descr="P2060066">
              <a:extLst>
                <a:ext uri="{FF2B5EF4-FFF2-40B4-BE49-F238E27FC236}">
                  <a16:creationId xmlns:a16="http://schemas.microsoft.com/office/drawing/2014/main" id="{1A19D0A7-65A6-4F3E-863C-C48C82A9AA3E}"/>
                </a:ext>
              </a:extLst>
            </p:cNvPr>
            <p:cNvSpPr>
              <a:spLocks noChangeArrowheads="1"/>
            </p:cNvSpPr>
            <p:nvPr/>
          </p:nvSpPr>
          <p:spPr bwMode="ltGray">
            <a:xfrm>
              <a:off x="7472364" y="1847847"/>
              <a:ext cx="2471737" cy="1323975"/>
            </a:xfrm>
            <a:prstGeom prst="parallelogram">
              <a:avLst>
                <a:gd name="adj" fmla="val 46673"/>
              </a:avLst>
            </a:prstGeom>
            <a:blipFill dpi="0" rotWithShape="0">
              <a:blip r:embed="rId2"/>
              <a:srcRect/>
              <a:stretch>
                <a:fillRect/>
              </a:stretch>
            </a:blipFill>
            <a:ln w="12700">
              <a:solidFill>
                <a:schemeClr val="tx1"/>
              </a:solidFill>
              <a:miter lim="800000"/>
              <a:headEnd/>
              <a:tailEnd/>
            </a:ln>
          </p:spPr>
          <p:txBody>
            <a:bodyPr wrap="none" anchor="ctr"/>
            <a:lstStyle/>
            <a:p>
              <a:endParaRPr lang="en-US"/>
            </a:p>
          </p:txBody>
        </p:sp>
        <p:grpSp>
          <p:nvGrpSpPr>
            <p:cNvPr id="8" name="Group 5">
              <a:extLst>
                <a:ext uri="{FF2B5EF4-FFF2-40B4-BE49-F238E27FC236}">
                  <a16:creationId xmlns:a16="http://schemas.microsoft.com/office/drawing/2014/main" id="{50D20268-D490-4BC1-8922-33740D40DAE0}"/>
                </a:ext>
              </a:extLst>
            </p:cNvPr>
            <p:cNvGrpSpPr>
              <a:grpSpLocks/>
            </p:cNvGrpSpPr>
            <p:nvPr/>
          </p:nvGrpSpPr>
          <p:grpSpPr bwMode="auto">
            <a:xfrm>
              <a:off x="2782889" y="3749671"/>
              <a:ext cx="2630487" cy="2736850"/>
              <a:chOff x="793" y="2538"/>
              <a:chExt cx="1657" cy="1724"/>
            </a:xfrm>
          </p:grpSpPr>
          <p:sp>
            <p:nvSpPr>
              <p:cNvPr id="9" name="Line 6">
                <a:extLst>
                  <a:ext uri="{FF2B5EF4-FFF2-40B4-BE49-F238E27FC236}">
                    <a16:creationId xmlns:a16="http://schemas.microsoft.com/office/drawing/2014/main" id="{207A8EEA-B800-4D89-B524-7D921C1B3C9A}"/>
                  </a:ext>
                </a:extLst>
              </p:cNvPr>
              <p:cNvSpPr>
                <a:spLocks noChangeShapeType="1"/>
              </p:cNvSpPr>
              <p:nvPr/>
            </p:nvSpPr>
            <p:spPr bwMode="auto">
              <a:xfrm flipV="1">
                <a:off x="1148" y="2538"/>
                <a:ext cx="0" cy="1462"/>
              </a:xfrm>
              <a:prstGeom prst="line">
                <a:avLst/>
              </a:prstGeom>
              <a:noFill/>
              <a:ln w="12700">
                <a:solidFill>
                  <a:schemeClr val="tx1"/>
                </a:solidFill>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10" name="Line 7">
                <a:extLst>
                  <a:ext uri="{FF2B5EF4-FFF2-40B4-BE49-F238E27FC236}">
                    <a16:creationId xmlns:a16="http://schemas.microsoft.com/office/drawing/2014/main" id="{4B344595-69A5-4BB1-AC01-133EACA17F10}"/>
                  </a:ext>
                </a:extLst>
              </p:cNvPr>
              <p:cNvSpPr>
                <a:spLocks noChangeShapeType="1"/>
              </p:cNvSpPr>
              <p:nvPr/>
            </p:nvSpPr>
            <p:spPr bwMode="auto">
              <a:xfrm>
                <a:off x="1159" y="3995"/>
                <a:ext cx="1291" cy="0"/>
              </a:xfrm>
              <a:prstGeom prst="line">
                <a:avLst/>
              </a:prstGeom>
              <a:noFill/>
              <a:ln w="12700">
                <a:solidFill>
                  <a:schemeClr val="tx1"/>
                </a:solidFill>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11" name="Text Box 8">
                <a:extLst>
                  <a:ext uri="{FF2B5EF4-FFF2-40B4-BE49-F238E27FC236}">
                    <a16:creationId xmlns:a16="http://schemas.microsoft.com/office/drawing/2014/main" id="{6C075715-519D-409F-86B6-2F8894922AAA}"/>
                  </a:ext>
                </a:extLst>
              </p:cNvPr>
              <p:cNvSpPr txBox="1">
                <a:spLocks noChangeArrowheads="1"/>
              </p:cNvSpPr>
              <p:nvPr/>
            </p:nvSpPr>
            <p:spPr bwMode="auto">
              <a:xfrm>
                <a:off x="1522" y="3974"/>
                <a:ext cx="191" cy="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a:t>s</a:t>
                </a:r>
              </a:p>
            </p:txBody>
          </p:sp>
          <p:sp>
            <p:nvSpPr>
              <p:cNvPr id="12" name="Text Box 9">
                <a:extLst>
                  <a:ext uri="{FF2B5EF4-FFF2-40B4-BE49-F238E27FC236}">
                    <a16:creationId xmlns:a16="http://schemas.microsoft.com/office/drawing/2014/main" id="{2AF0957E-AC92-427C-A2F6-A832A95CE51A}"/>
                  </a:ext>
                </a:extLst>
              </p:cNvPr>
              <p:cNvSpPr txBox="1">
                <a:spLocks noChangeArrowheads="1"/>
              </p:cNvSpPr>
              <p:nvPr/>
            </p:nvSpPr>
            <p:spPr bwMode="auto">
              <a:xfrm>
                <a:off x="793" y="3174"/>
                <a:ext cx="169" cy="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a:t>t</a:t>
                </a:r>
              </a:p>
            </p:txBody>
          </p:sp>
        </p:grpSp>
        <p:grpSp>
          <p:nvGrpSpPr>
            <p:cNvPr id="13" name="Group 10">
              <a:extLst>
                <a:ext uri="{FF2B5EF4-FFF2-40B4-BE49-F238E27FC236}">
                  <a16:creationId xmlns:a16="http://schemas.microsoft.com/office/drawing/2014/main" id="{DDB9B33C-99E0-4D45-B1A8-89D8C1413F7B}"/>
                </a:ext>
              </a:extLst>
            </p:cNvPr>
            <p:cNvGrpSpPr>
              <a:grpSpLocks/>
            </p:cNvGrpSpPr>
            <p:nvPr/>
          </p:nvGrpSpPr>
          <p:grpSpPr bwMode="auto">
            <a:xfrm>
              <a:off x="2636839" y="1814509"/>
              <a:ext cx="1876425" cy="2119313"/>
              <a:chOff x="2482" y="1457"/>
              <a:chExt cx="1182" cy="1335"/>
            </a:xfrm>
          </p:grpSpPr>
          <p:sp>
            <p:nvSpPr>
              <p:cNvPr id="14" name="Line 11">
                <a:extLst>
                  <a:ext uri="{FF2B5EF4-FFF2-40B4-BE49-F238E27FC236}">
                    <a16:creationId xmlns:a16="http://schemas.microsoft.com/office/drawing/2014/main" id="{1E55B0C2-810E-4702-BAEA-A2175F42063A}"/>
                  </a:ext>
                </a:extLst>
              </p:cNvPr>
              <p:cNvSpPr>
                <a:spLocks noChangeShapeType="1"/>
              </p:cNvSpPr>
              <p:nvPr/>
            </p:nvSpPr>
            <p:spPr bwMode="auto">
              <a:xfrm flipV="1">
                <a:off x="2913" y="1457"/>
                <a:ext cx="0" cy="921"/>
              </a:xfrm>
              <a:prstGeom prst="line">
                <a:avLst/>
              </a:prstGeom>
              <a:noFill/>
              <a:ln w="12700">
                <a:solidFill>
                  <a:schemeClr val="tx1"/>
                </a:solidFill>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15" name="Line 12">
                <a:extLst>
                  <a:ext uri="{FF2B5EF4-FFF2-40B4-BE49-F238E27FC236}">
                    <a16:creationId xmlns:a16="http://schemas.microsoft.com/office/drawing/2014/main" id="{B117A714-358A-473C-A932-70A7AD299A30}"/>
                  </a:ext>
                </a:extLst>
              </p:cNvPr>
              <p:cNvSpPr>
                <a:spLocks noChangeShapeType="1"/>
              </p:cNvSpPr>
              <p:nvPr/>
            </p:nvSpPr>
            <p:spPr bwMode="auto">
              <a:xfrm>
                <a:off x="2908" y="2384"/>
                <a:ext cx="756" cy="0"/>
              </a:xfrm>
              <a:prstGeom prst="line">
                <a:avLst/>
              </a:prstGeom>
              <a:noFill/>
              <a:ln w="12700">
                <a:solidFill>
                  <a:schemeClr val="tx1"/>
                </a:solidFill>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16" name="Line 13">
                <a:extLst>
                  <a:ext uri="{FF2B5EF4-FFF2-40B4-BE49-F238E27FC236}">
                    <a16:creationId xmlns:a16="http://schemas.microsoft.com/office/drawing/2014/main" id="{AC418A04-F3A1-49C3-A5B4-29AF0344E44D}"/>
                  </a:ext>
                </a:extLst>
              </p:cNvPr>
              <p:cNvSpPr>
                <a:spLocks noChangeShapeType="1"/>
              </p:cNvSpPr>
              <p:nvPr/>
            </p:nvSpPr>
            <p:spPr bwMode="auto">
              <a:xfrm flipH="1">
                <a:off x="2510" y="2389"/>
                <a:ext cx="403" cy="403"/>
              </a:xfrm>
              <a:prstGeom prst="line">
                <a:avLst/>
              </a:prstGeom>
              <a:noFill/>
              <a:ln w="12700">
                <a:solidFill>
                  <a:schemeClr val="tx1"/>
                </a:solidFill>
                <a:round/>
                <a:headEnd/>
                <a:tailEnd type="triangle"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17" name="Text Box 14">
                <a:extLst>
                  <a:ext uri="{FF2B5EF4-FFF2-40B4-BE49-F238E27FC236}">
                    <a16:creationId xmlns:a16="http://schemas.microsoft.com/office/drawing/2014/main" id="{56543B48-2C74-4F16-B64B-9B620BE0CA17}"/>
                  </a:ext>
                </a:extLst>
              </p:cNvPr>
              <p:cNvSpPr txBox="1">
                <a:spLocks noChangeArrowheads="1"/>
              </p:cNvSpPr>
              <p:nvPr/>
            </p:nvSpPr>
            <p:spPr bwMode="auto">
              <a:xfrm>
                <a:off x="3138" y="2324"/>
                <a:ext cx="212" cy="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a:t>x</a:t>
                </a:r>
              </a:p>
            </p:txBody>
          </p:sp>
          <p:sp>
            <p:nvSpPr>
              <p:cNvPr id="18" name="Text Box 15">
                <a:extLst>
                  <a:ext uri="{FF2B5EF4-FFF2-40B4-BE49-F238E27FC236}">
                    <a16:creationId xmlns:a16="http://schemas.microsoft.com/office/drawing/2014/main" id="{42944CDD-765F-44CA-85DB-CD480AEA2478}"/>
                  </a:ext>
                </a:extLst>
              </p:cNvPr>
              <p:cNvSpPr txBox="1">
                <a:spLocks noChangeArrowheads="1"/>
              </p:cNvSpPr>
              <p:nvPr/>
            </p:nvSpPr>
            <p:spPr bwMode="auto">
              <a:xfrm>
                <a:off x="2631" y="1651"/>
                <a:ext cx="212" cy="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a:t>y</a:t>
                </a:r>
              </a:p>
            </p:txBody>
          </p:sp>
          <p:sp>
            <p:nvSpPr>
              <p:cNvPr id="19" name="Text Box 16">
                <a:extLst>
                  <a:ext uri="{FF2B5EF4-FFF2-40B4-BE49-F238E27FC236}">
                    <a16:creationId xmlns:a16="http://schemas.microsoft.com/office/drawing/2014/main" id="{05C48EB4-B166-4801-8E30-97677F1010A3}"/>
                  </a:ext>
                </a:extLst>
              </p:cNvPr>
              <p:cNvSpPr txBox="1">
                <a:spLocks noChangeArrowheads="1"/>
              </p:cNvSpPr>
              <p:nvPr/>
            </p:nvSpPr>
            <p:spPr bwMode="auto">
              <a:xfrm>
                <a:off x="2482" y="2313"/>
                <a:ext cx="201" cy="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a:t>z</a:t>
                </a:r>
              </a:p>
            </p:txBody>
          </p:sp>
        </p:grpSp>
        <p:sp useBgFill="1">
          <p:nvSpPr>
            <p:cNvPr id="20" name="Oval 17">
              <a:extLst>
                <a:ext uri="{FF2B5EF4-FFF2-40B4-BE49-F238E27FC236}">
                  <a16:creationId xmlns:a16="http://schemas.microsoft.com/office/drawing/2014/main" id="{B0743525-0C71-4EBB-B3FA-170C96C5CD8D}"/>
                </a:ext>
              </a:extLst>
            </p:cNvPr>
            <p:cNvSpPr>
              <a:spLocks noChangeArrowheads="1"/>
            </p:cNvSpPr>
            <p:nvPr/>
          </p:nvSpPr>
          <p:spPr bwMode="auto">
            <a:xfrm>
              <a:off x="3802063" y="4678359"/>
              <a:ext cx="87312" cy="87313"/>
            </a:xfrm>
            <a:prstGeom prst="ellipse">
              <a:avLst/>
            </a:prstGeom>
            <a:ln w="12700">
              <a:solidFill>
                <a:schemeClr val="tx1"/>
              </a:solidFill>
              <a:round/>
              <a:headEnd/>
              <a:tailEnd/>
            </a:ln>
          </p:spPr>
          <p:txBody>
            <a:bodyPr wrap="none" anchor="ctr"/>
            <a:lstStyle/>
            <a:p>
              <a:pPr algn="ctr"/>
              <a:endParaRPr lang="en-US"/>
            </a:p>
          </p:txBody>
        </p:sp>
        <p:sp useBgFill="1">
          <p:nvSpPr>
            <p:cNvPr id="21" name="Oval 18">
              <a:extLst>
                <a:ext uri="{FF2B5EF4-FFF2-40B4-BE49-F238E27FC236}">
                  <a16:creationId xmlns:a16="http://schemas.microsoft.com/office/drawing/2014/main" id="{85F0A3C7-8310-425D-AF46-753C316E94CC}"/>
                </a:ext>
              </a:extLst>
            </p:cNvPr>
            <p:cNvSpPr>
              <a:spLocks noChangeArrowheads="1"/>
            </p:cNvSpPr>
            <p:nvPr/>
          </p:nvSpPr>
          <p:spPr bwMode="auto">
            <a:xfrm>
              <a:off x="8404226" y="2019296"/>
              <a:ext cx="87313" cy="87312"/>
            </a:xfrm>
            <a:prstGeom prst="ellipse">
              <a:avLst/>
            </a:prstGeom>
            <a:ln w="12700">
              <a:solidFill>
                <a:schemeClr val="tx1"/>
              </a:solidFill>
              <a:round/>
              <a:headEnd/>
              <a:tailEnd/>
            </a:ln>
          </p:spPr>
          <p:txBody>
            <a:bodyPr wrap="none" anchor="ctr"/>
            <a:lstStyle/>
            <a:p>
              <a:endParaRPr lang="en-US"/>
            </a:p>
          </p:txBody>
        </p:sp>
        <p:cxnSp>
          <p:nvCxnSpPr>
            <p:cNvPr id="22" name="AutoShape 19">
              <a:extLst>
                <a:ext uri="{FF2B5EF4-FFF2-40B4-BE49-F238E27FC236}">
                  <a16:creationId xmlns:a16="http://schemas.microsoft.com/office/drawing/2014/main" id="{2C213D48-E970-4724-93DF-470C9F9F5A28}"/>
                </a:ext>
              </a:extLst>
            </p:cNvPr>
            <p:cNvCxnSpPr>
              <a:cxnSpLocks noChangeShapeType="1"/>
            </p:cNvCxnSpPr>
            <p:nvPr/>
          </p:nvCxnSpPr>
          <p:spPr bwMode="auto">
            <a:xfrm rot="16200000">
              <a:off x="4787107" y="1081878"/>
              <a:ext cx="2646363" cy="4632325"/>
            </a:xfrm>
            <a:prstGeom prst="curvedConnector3">
              <a:avLst>
                <a:gd name="adj1" fmla="val 23032"/>
              </a:avLst>
            </a:prstGeom>
            <a:noFill/>
            <a:ln w="12700">
              <a:solidFill>
                <a:schemeClr val="tx2"/>
              </a:solidFill>
              <a:round/>
              <a:headEnd/>
              <a:tailEnd type="triangle" w="med" len="med"/>
            </a:ln>
            <a:extLst>
              <a:ext uri="{909E8E84-426E-40dd-AFC4-6F175D3DCCD1}">
                <a14:hiddenFill xmlns="" xmlns:a14="http://schemas.microsoft.com/office/drawing/2010/main">
                  <a:noFill/>
                </a14:hiddenFill>
              </a:ext>
            </a:extLst>
          </p:spPr>
        </p:cxnSp>
        <p:sp>
          <p:nvSpPr>
            <p:cNvPr id="23" name="AutoShape 20">
              <a:extLst>
                <a:ext uri="{FF2B5EF4-FFF2-40B4-BE49-F238E27FC236}">
                  <a16:creationId xmlns:a16="http://schemas.microsoft.com/office/drawing/2014/main" id="{D9C9EC06-83B1-4018-9CB9-DDC796940CEC}"/>
                </a:ext>
              </a:extLst>
            </p:cNvPr>
            <p:cNvSpPr>
              <a:spLocks noChangeArrowheads="1"/>
            </p:cNvSpPr>
            <p:nvPr/>
          </p:nvSpPr>
          <p:spPr bwMode="auto">
            <a:xfrm>
              <a:off x="3525838" y="2146296"/>
              <a:ext cx="1376362" cy="887412"/>
            </a:xfrm>
            <a:prstGeom prst="parallelogram">
              <a:avLst>
                <a:gd name="adj" fmla="val 38775"/>
              </a:avLst>
            </a:prstGeom>
            <a:solidFill>
              <a:schemeClr val="tx1"/>
            </a:solidFill>
            <a:ln w="12700">
              <a:solidFill>
                <a:schemeClr val="tx1"/>
              </a:solidFill>
              <a:miter lim="800000"/>
              <a:headEnd/>
              <a:tailEnd/>
            </a:ln>
          </p:spPr>
          <p:txBody>
            <a:bodyPr wrap="none" anchor="ctr"/>
            <a:lstStyle/>
            <a:p>
              <a:endParaRPr lang="en-US"/>
            </a:p>
          </p:txBody>
        </p:sp>
        <p:sp>
          <p:nvSpPr>
            <p:cNvPr id="24" name="Text Box 21">
              <a:extLst>
                <a:ext uri="{FF2B5EF4-FFF2-40B4-BE49-F238E27FC236}">
                  <a16:creationId xmlns:a16="http://schemas.microsoft.com/office/drawing/2014/main" id="{9A3F7B20-6E5E-4392-8BD0-214A0D5BC3C5}"/>
                </a:ext>
              </a:extLst>
            </p:cNvPr>
            <p:cNvSpPr txBox="1">
              <a:spLocks noChangeArrowheads="1"/>
            </p:cNvSpPr>
            <p:nvPr/>
          </p:nvSpPr>
          <p:spPr bwMode="auto">
            <a:xfrm>
              <a:off x="5565775" y="5037133"/>
              <a:ext cx="9271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a:t>image</a:t>
              </a:r>
            </a:p>
          </p:txBody>
        </p:sp>
        <p:sp>
          <p:nvSpPr>
            <p:cNvPr id="25" name="Text Box 22">
              <a:extLst>
                <a:ext uri="{FF2B5EF4-FFF2-40B4-BE49-F238E27FC236}">
                  <a16:creationId xmlns:a16="http://schemas.microsoft.com/office/drawing/2014/main" id="{74865AB7-8BC3-45A4-A704-620113149D2C}"/>
                </a:ext>
              </a:extLst>
            </p:cNvPr>
            <p:cNvSpPr txBox="1">
              <a:spLocks noChangeArrowheads="1"/>
            </p:cNvSpPr>
            <p:nvPr/>
          </p:nvSpPr>
          <p:spPr bwMode="auto">
            <a:xfrm>
              <a:off x="4713288" y="3382958"/>
              <a:ext cx="13335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dirty="0"/>
                <a:t>geometry</a:t>
              </a:r>
            </a:p>
          </p:txBody>
        </p:sp>
        <p:sp>
          <p:nvSpPr>
            <p:cNvPr id="26" name="Text Box 23">
              <a:extLst>
                <a:ext uri="{FF2B5EF4-FFF2-40B4-BE49-F238E27FC236}">
                  <a16:creationId xmlns:a16="http://schemas.microsoft.com/office/drawing/2014/main" id="{7AC2408E-7F22-43D0-8EF8-A1D2812A0616}"/>
                </a:ext>
              </a:extLst>
            </p:cNvPr>
            <p:cNvSpPr txBox="1">
              <a:spLocks noChangeArrowheads="1"/>
            </p:cNvSpPr>
            <p:nvPr/>
          </p:nvSpPr>
          <p:spPr bwMode="auto">
            <a:xfrm>
              <a:off x="7848601" y="3349621"/>
              <a:ext cx="1063625"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a:t>display</a:t>
              </a:r>
            </a:p>
          </p:txBody>
        </p:sp>
        <p:cxnSp>
          <p:nvCxnSpPr>
            <p:cNvPr id="27" name="AutoShape 24">
              <a:extLst>
                <a:ext uri="{FF2B5EF4-FFF2-40B4-BE49-F238E27FC236}">
                  <a16:creationId xmlns:a16="http://schemas.microsoft.com/office/drawing/2014/main" id="{716E99B4-03D7-408E-AA57-D90374ED9275}"/>
                </a:ext>
              </a:extLst>
            </p:cNvPr>
            <p:cNvCxnSpPr>
              <a:cxnSpLocks noChangeShapeType="1"/>
              <a:stCxn id="28" idx="6"/>
              <a:endCxn id="21" idx="2"/>
            </p:cNvCxnSpPr>
            <p:nvPr/>
          </p:nvCxnSpPr>
          <p:spPr bwMode="auto">
            <a:xfrm flipV="1">
              <a:off x="4103689" y="2063747"/>
              <a:ext cx="4300537" cy="314325"/>
            </a:xfrm>
            <a:prstGeom prst="curvedConnector3">
              <a:avLst>
                <a:gd name="adj1" fmla="val 50162"/>
              </a:avLst>
            </a:prstGeom>
            <a:noFill/>
            <a:ln w="12700">
              <a:solidFill>
                <a:schemeClr val="hlink"/>
              </a:solidFill>
              <a:round/>
              <a:headEnd/>
              <a:tailEnd type="triangle" w="med" len="med"/>
            </a:ln>
            <a:extLst>
              <a:ext uri="{909E8E84-426E-40dd-AFC4-6F175D3DCCD1}">
                <a14:hiddenFill xmlns="" xmlns:a14="http://schemas.microsoft.com/office/drawing/2010/main">
                  <a:noFill/>
                </a14:hiddenFill>
              </a:ext>
            </a:extLst>
          </p:spPr>
        </p:cxnSp>
        <p:sp useBgFill="1">
          <p:nvSpPr>
            <p:cNvPr id="28" name="Oval 25">
              <a:extLst>
                <a:ext uri="{FF2B5EF4-FFF2-40B4-BE49-F238E27FC236}">
                  <a16:creationId xmlns:a16="http://schemas.microsoft.com/office/drawing/2014/main" id="{A8BA7C58-5FBF-4CB6-9B83-4CFF754C742F}"/>
                </a:ext>
              </a:extLst>
            </p:cNvPr>
            <p:cNvSpPr>
              <a:spLocks noChangeArrowheads="1"/>
            </p:cNvSpPr>
            <p:nvPr/>
          </p:nvSpPr>
          <p:spPr bwMode="auto">
            <a:xfrm>
              <a:off x="4016376" y="2333621"/>
              <a:ext cx="87313" cy="87312"/>
            </a:xfrm>
            <a:prstGeom prst="ellipse">
              <a:avLst/>
            </a:prstGeom>
            <a:ln w="12700">
              <a:solidFill>
                <a:schemeClr val="tx1"/>
              </a:solidFill>
              <a:round/>
              <a:headEnd/>
              <a:tailEnd/>
            </a:ln>
          </p:spPr>
          <p:txBody>
            <a:bodyPr wrap="none" anchor="ctr"/>
            <a:lstStyle/>
            <a:p>
              <a:pPr algn="ctr"/>
              <a:endParaRPr lang="en-US"/>
            </a:p>
          </p:txBody>
        </p:sp>
      </p:grpSp>
      <p:sp>
        <p:nvSpPr>
          <p:cNvPr id="3" name="TextBox 2">
            <a:extLst>
              <a:ext uri="{FF2B5EF4-FFF2-40B4-BE49-F238E27FC236}">
                <a16:creationId xmlns:a16="http://schemas.microsoft.com/office/drawing/2014/main" id="{FD7A8584-F6C8-499F-831E-55644925FDFE}"/>
              </a:ext>
            </a:extLst>
          </p:cNvPr>
          <p:cNvSpPr txBox="1"/>
          <p:nvPr/>
        </p:nvSpPr>
        <p:spPr>
          <a:xfrm>
            <a:off x="838200" y="4666341"/>
            <a:ext cx="2895728" cy="1754326"/>
          </a:xfrm>
          <a:prstGeom prst="rect">
            <a:avLst/>
          </a:prstGeom>
          <a:noFill/>
          <a:ln>
            <a:solidFill>
              <a:schemeClr val="accent2"/>
            </a:solidFill>
          </a:ln>
        </p:spPr>
        <p:txBody>
          <a:bodyPr wrap="square" rtlCol="0">
            <a:spAutoFit/>
          </a:bodyPr>
          <a:lstStyle/>
          <a:p>
            <a:r>
              <a:rPr lang="en-US" dirty="0">
                <a:latin typeface="Comic Sans MS" panose="030F0702030302020204" pitchFamily="66" charset="0"/>
              </a:rPr>
              <a:t>We will use the word </a:t>
            </a:r>
            <a:r>
              <a:rPr lang="en-US" b="1" dirty="0" err="1">
                <a:latin typeface="Comic Sans MS" panose="030F0702030302020204" pitchFamily="66" charset="0"/>
              </a:rPr>
              <a:t>texel</a:t>
            </a:r>
            <a:r>
              <a:rPr lang="en-US" dirty="0">
                <a:latin typeface="Comic Sans MS" panose="030F0702030302020204" pitchFamily="66" charset="0"/>
              </a:rPr>
              <a:t> to indicate a pixel in the texture image…so it doesn’t get confused with a pixel in our final rendered image</a:t>
            </a:r>
          </a:p>
        </p:txBody>
      </p:sp>
    </p:spTree>
    <p:extLst>
      <p:ext uri="{BB962C8B-B14F-4D97-AF65-F5344CB8AC3E}">
        <p14:creationId xmlns:p14="http://schemas.microsoft.com/office/powerpoint/2010/main" val="25804810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68AC3-D107-494C-B8CA-A17F7D908BEA}"/>
              </a:ext>
            </a:extLst>
          </p:cNvPr>
          <p:cNvSpPr>
            <a:spLocks noGrp="1"/>
          </p:cNvSpPr>
          <p:nvPr>
            <p:ph type="title"/>
          </p:nvPr>
        </p:nvSpPr>
        <p:spPr>
          <a:xfrm>
            <a:off x="0" y="0"/>
            <a:ext cx="10515600" cy="1325563"/>
          </a:xfrm>
        </p:spPr>
        <p:txBody>
          <a:bodyPr/>
          <a:lstStyle/>
          <a:p>
            <a:r>
              <a:rPr lang="en-US" dirty="0"/>
              <a:t>Specifying a Texture Mapping Function</a:t>
            </a:r>
          </a:p>
        </p:txBody>
      </p:sp>
      <p:pic>
        <p:nvPicPr>
          <p:cNvPr id="4" name="Picture 3">
            <a:extLst>
              <a:ext uri="{FF2B5EF4-FFF2-40B4-BE49-F238E27FC236}">
                <a16:creationId xmlns:a16="http://schemas.microsoft.com/office/drawing/2014/main" id="{4206BD04-9567-46B4-8E6B-AE336D89E1C7}"/>
              </a:ext>
            </a:extLst>
          </p:cNvPr>
          <p:cNvPicPr>
            <a:picLocks noChangeAspect="1"/>
          </p:cNvPicPr>
          <p:nvPr/>
        </p:nvPicPr>
        <p:blipFill rotWithShape="1">
          <a:blip r:embed="rId2"/>
          <a:srcRect r="2357"/>
          <a:stretch/>
        </p:blipFill>
        <p:spPr>
          <a:xfrm>
            <a:off x="6579502" y="1253331"/>
            <a:ext cx="5545823" cy="5347982"/>
          </a:xfrm>
          <a:prstGeom prst="rect">
            <a:avLst/>
          </a:prstGeom>
        </p:spPr>
      </p:pic>
      <p:sp>
        <p:nvSpPr>
          <p:cNvPr id="3" name="Content Placeholder 2">
            <a:extLst>
              <a:ext uri="{FF2B5EF4-FFF2-40B4-BE49-F238E27FC236}">
                <a16:creationId xmlns:a16="http://schemas.microsoft.com/office/drawing/2014/main" id="{3C452C80-40EB-41D5-AF34-6BB719C17AC4}"/>
              </a:ext>
            </a:extLst>
          </p:cNvPr>
          <p:cNvSpPr>
            <a:spLocks noGrp="1"/>
          </p:cNvSpPr>
          <p:nvPr>
            <p:ph idx="1"/>
          </p:nvPr>
        </p:nvSpPr>
        <p:spPr>
          <a:xfrm>
            <a:off x="0" y="1431342"/>
            <a:ext cx="7252022" cy="4991960"/>
          </a:xfrm>
        </p:spPr>
        <p:txBody>
          <a:bodyPr>
            <a:normAutofit/>
          </a:bodyPr>
          <a:lstStyle/>
          <a:p>
            <a:r>
              <a:rPr lang="en-US" sz="2400" dirty="0"/>
              <a:t>You need to come up with a mapping from </a:t>
            </a:r>
            <a:br>
              <a:rPr lang="en-US" sz="2400" dirty="0"/>
            </a:br>
            <a:br>
              <a:rPr lang="en-US" sz="2400" dirty="0"/>
            </a:br>
            <a:r>
              <a:rPr lang="en-US" sz="2400" i="1" dirty="0"/>
              <a:t>surface vertices </a:t>
            </a:r>
            <a:r>
              <a:rPr lang="en-US" sz="2400" i="1" dirty="0">
                <a:sym typeface="Wingdings" panose="05000000000000000000" pitchFamily="2" charset="2"/>
              </a:rPr>
              <a:t> texture space</a:t>
            </a:r>
            <a:br>
              <a:rPr lang="en-US" sz="2400" i="1" dirty="0">
                <a:sym typeface="Wingdings" panose="05000000000000000000" pitchFamily="2" charset="2"/>
              </a:rPr>
            </a:br>
            <a:endParaRPr lang="en-US" sz="2400" i="1" dirty="0"/>
          </a:p>
          <a:p>
            <a:r>
              <a:rPr lang="en-US" sz="2400" dirty="0"/>
              <a:t>Specify mapping using (</a:t>
            </a:r>
            <a:r>
              <a:rPr lang="en-US" sz="2400" dirty="0" err="1"/>
              <a:t>u,v</a:t>
            </a:r>
            <a:r>
              <a:rPr lang="en-US" sz="2400" dirty="0"/>
              <a:t>) vertex attributes</a:t>
            </a:r>
          </a:p>
          <a:p>
            <a:r>
              <a:rPr lang="en-US" sz="2000" dirty="0"/>
              <a:t>The (</a:t>
            </a:r>
            <a:r>
              <a:rPr lang="en-US" sz="2000" dirty="0" err="1"/>
              <a:t>u,v</a:t>
            </a:r>
            <a:r>
              <a:rPr lang="en-US" sz="2000" dirty="0"/>
              <a:t>) coordinates map into a parametric texture space</a:t>
            </a:r>
            <a:br>
              <a:rPr lang="en-US" sz="2000" dirty="0"/>
            </a:br>
            <a:endParaRPr lang="en-US" sz="2000" dirty="0"/>
          </a:p>
          <a:p>
            <a:r>
              <a:rPr lang="en-US" sz="2400" dirty="0"/>
              <a:t>Generally (</a:t>
            </a:r>
            <a:r>
              <a:rPr lang="en-US" sz="2400" dirty="0" err="1"/>
              <a:t>u,v</a:t>
            </a:r>
            <a:r>
              <a:rPr lang="en-US" sz="2400" dirty="0"/>
              <a:t>) is in [0,1] x [0, 1]</a:t>
            </a:r>
          </a:p>
          <a:p>
            <a:pPr lvl="1"/>
            <a:r>
              <a:rPr lang="en-US" sz="2000" dirty="0"/>
              <a:t>We can allow coordinates to go outside that range...</a:t>
            </a:r>
          </a:p>
          <a:p>
            <a:pPr lvl="1"/>
            <a:r>
              <a:rPr lang="en-US" sz="2000" dirty="0"/>
              <a:t>if we tell WebGL how to handle that event</a:t>
            </a:r>
            <a:br>
              <a:rPr lang="en-US" sz="2000" dirty="0"/>
            </a:br>
            <a:r>
              <a:rPr lang="en-US" sz="2000" dirty="0"/>
              <a:t>…more on that later</a:t>
            </a:r>
          </a:p>
        </p:txBody>
      </p:sp>
    </p:spTree>
    <p:extLst>
      <p:ext uri="{BB962C8B-B14F-4D97-AF65-F5344CB8AC3E}">
        <p14:creationId xmlns:p14="http://schemas.microsoft.com/office/powerpoint/2010/main" val="25062433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68AC3-D107-494C-B8CA-A17F7D908BEA}"/>
              </a:ext>
            </a:extLst>
          </p:cNvPr>
          <p:cNvSpPr>
            <a:spLocks noGrp="1"/>
          </p:cNvSpPr>
          <p:nvPr>
            <p:ph type="title"/>
          </p:nvPr>
        </p:nvSpPr>
        <p:spPr>
          <a:xfrm>
            <a:off x="0" y="0"/>
            <a:ext cx="10515600" cy="1325563"/>
          </a:xfrm>
        </p:spPr>
        <p:txBody>
          <a:bodyPr/>
          <a:lstStyle/>
          <a:p>
            <a:r>
              <a:rPr lang="en-US" dirty="0"/>
              <a:t>A Word About Coordinates</a:t>
            </a:r>
          </a:p>
        </p:txBody>
      </p:sp>
      <p:pic>
        <p:nvPicPr>
          <p:cNvPr id="4" name="Picture 3">
            <a:extLst>
              <a:ext uri="{FF2B5EF4-FFF2-40B4-BE49-F238E27FC236}">
                <a16:creationId xmlns:a16="http://schemas.microsoft.com/office/drawing/2014/main" id="{4206BD04-9567-46B4-8E6B-AE336D89E1C7}"/>
              </a:ext>
            </a:extLst>
          </p:cNvPr>
          <p:cNvPicPr>
            <a:picLocks noChangeAspect="1"/>
          </p:cNvPicPr>
          <p:nvPr/>
        </p:nvPicPr>
        <p:blipFill rotWithShape="1">
          <a:blip r:embed="rId2"/>
          <a:srcRect r="2357"/>
          <a:stretch/>
        </p:blipFill>
        <p:spPr>
          <a:xfrm>
            <a:off x="6579502" y="1253331"/>
            <a:ext cx="5545823" cy="5347982"/>
          </a:xfrm>
          <a:prstGeom prst="rect">
            <a:avLst/>
          </a:prstGeom>
        </p:spPr>
      </p:pic>
      <p:sp>
        <p:nvSpPr>
          <p:cNvPr id="3" name="Content Placeholder 2">
            <a:extLst>
              <a:ext uri="{FF2B5EF4-FFF2-40B4-BE49-F238E27FC236}">
                <a16:creationId xmlns:a16="http://schemas.microsoft.com/office/drawing/2014/main" id="{3C452C80-40EB-41D5-AF34-6BB719C17AC4}"/>
              </a:ext>
            </a:extLst>
          </p:cNvPr>
          <p:cNvSpPr>
            <a:spLocks noGrp="1"/>
          </p:cNvSpPr>
          <p:nvPr>
            <p:ph idx="1"/>
          </p:nvPr>
        </p:nvSpPr>
        <p:spPr>
          <a:xfrm>
            <a:off x="0" y="1431342"/>
            <a:ext cx="7252022" cy="4991960"/>
          </a:xfrm>
        </p:spPr>
        <p:txBody>
          <a:bodyPr>
            <a:normAutofit/>
          </a:bodyPr>
          <a:lstStyle/>
          <a:p>
            <a:pPr marL="0" indent="0">
              <a:buNone/>
            </a:pPr>
            <a:r>
              <a:rPr lang="en-US" sz="2000" dirty="0"/>
              <a:t>We will use the following conventions</a:t>
            </a:r>
          </a:p>
          <a:p>
            <a:pPr marL="0" indent="0">
              <a:buNone/>
            </a:pPr>
            <a:endParaRPr lang="en-US" sz="2000" dirty="0"/>
          </a:p>
          <a:p>
            <a:r>
              <a:rPr lang="en-US" sz="2000" dirty="0"/>
              <a:t>(</a:t>
            </a:r>
            <a:r>
              <a:rPr lang="en-US" sz="2000" dirty="0" err="1"/>
              <a:t>u,v</a:t>
            </a:r>
            <a:r>
              <a:rPr lang="en-US" sz="2000" dirty="0"/>
              <a:t>) are the texture coordinates in the parametric space</a:t>
            </a:r>
          </a:p>
          <a:p>
            <a:pPr lvl="1"/>
            <a:r>
              <a:rPr lang="en-US" sz="1600" dirty="0"/>
              <a:t>Typically in [0,1]x[0,1]</a:t>
            </a:r>
            <a:br>
              <a:rPr lang="en-US" sz="1600" dirty="0"/>
            </a:br>
            <a:endParaRPr lang="en-US" sz="1600" dirty="0"/>
          </a:p>
          <a:p>
            <a:r>
              <a:rPr lang="en-US" sz="2000" dirty="0"/>
              <a:t>(</a:t>
            </a:r>
            <a:r>
              <a:rPr lang="en-US" sz="2000" dirty="0" err="1"/>
              <a:t>s,t</a:t>
            </a:r>
            <a:r>
              <a:rPr lang="en-US" sz="2000" dirty="0"/>
              <a:t>) are the </a:t>
            </a:r>
            <a:r>
              <a:rPr lang="en-US" sz="2000" dirty="0" err="1"/>
              <a:t>texel</a:t>
            </a:r>
            <a:r>
              <a:rPr lang="en-US" sz="2000" dirty="0"/>
              <a:t> coordinates</a:t>
            </a:r>
          </a:p>
          <a:p>
            <a:pPr lvl="1"/>
            <a:r>
              <a:rPr lang="en-US" sz="1600" dirty="0"/>
              <a:t>For example in a 32x32 image (</a:t>
            </a:r>
            <a:r>
              <a:rPr lang="en-US" sz="1600" dirty="0" err="1"/>
              <a:t>s,t</a:t>
            </a:r>
            <a:r>
              <a:rPr lang="en-US" sz="1600" dirty="0"/>
              <a:t>) would be in [0,31]x[0,31]</a:t>
            </a:r>
          </a:p>
          <a:p>
            <a:pPr lvl="1"/>
            <a:r>
              <a:rPr lang="en-US" sz="1600" dirty="0"/>
              <a:t>(</a:t>
            </a:r>
            <a:r>
              <a:rPr lang="en-US" sz="1600" dirty="0" err="1"/>
              <a:t>s,t</a:t>
            </a:r>
            <a:r>
              <a:rPr lang="en-US" sz="1600" dirty="0"/>
              <a:t>) are floating point coordinates…</a:t>
            </a:r>
          </a:p>
          <a:p>
            <a:pPr lvl="1"/>
            <a:r>
              <a:rPr lang="en-US" sz="1600" dirty="0"/>
              <a:t>…we may not map directly onto an integer </a:t>
            </a:r>
            <a:r>
              <a:rPr lang="en-US" sz="1600" dirty="0" err="1"/>
              <a:t>texel</a:t>
            </a:r>
            <a:r>
              <a:rPr lang="en-US" sz="1600" dirty="0"/>
              <a:t> location</a:t>
            </a:r>
          </a:p>
          <a:p>
            <a:pPr lvl="1"/>
            <a:r>
              <a:rPr lang="en-US" sz="1600" dirty="0"/>
              <a:t>…and then we need to figure out how to choose the best </a:t>
            </a:r>
            <a:r>
              <a:rPr lang="en-US" sz="1600" dirty="0" err="1"/>
              <a:t>texel</a:t>
            </a:r>
            <a:endParaRPr lang="en-US" sz="1600" dirty="0"/>
          </a:p>
          <a:p>
            <a:pPr lvl="1"/>
            <a:endParaRPr lang="en-US" sz="1600" dirty="0"/>
          </a:p>
          <a:p>
            <a:r>
              <a:rPr lang="en-US" sz="2000" dirty="0"/>
              <a:t>Some websites/books/posts use (</a:t>
            </a:r>
            <a:r>
              <a:rPr lang="en-US" sz="2000" dirty="0" err="1"/>
              <a:t>s,t</a:t>
            </a:r>
            <a:r>
              <a:rPr lang="en-US" sz="2000" dirty="0"/>
              <a:t>) to denote parametric coordinates…so be aware….  </a:t>
            </a:r>
          </a:p>
        </p:txBody>
      </p:sp>
    </p:spTree>
    <p:extLst>
      <p:ext uri="{BB962C8B-B14F-4D97-AF65-F5344CB8AC3E}">
        <p14:creationId xmlns:p14="http://schemas.microsoft.com/office/powerpoint/2010/main" val="21687061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3"/>
          <p:cNvSpPr>
            <a:spLocks noGrp="1"/>
          </p:cNvSpPr>
          <p:nvPr>
            <p:ph type="sldNum" sz="quarter" idx="4294967295"/>
          </p:nvPr>
        </p:nvSpPr>
        <p:spPr>
          <a:xfrm>
            <a:off x="9601200" y="6324600"/>
            <a:ext cx="381000" cy="3810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24161750" indent="-24161750">
              <a:defRPr sz="2400">
                <a:solidFill>
                  <a:schemeClr val="tx1"/>
                </a:solidFill>
                <a:latin typeface="Times New Roman" charset="0"/>
                <a:ea typeface="ＭＳ Ｐゴシック" charset="0"/>
                <a:cs typeface="ＭＳ Ｐゴシック" charset="0"/>
              </a:defRPr>
            </a:lvl1pPr>
            <a:lvl2pPr>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lvl="1"/>
            <a:endParaRPr lang="es-ES" sz="1000" dirty="0">
              <a:latin typeface="Arial" charset="0"/>
            </a:endParaRPr>
          </a:p>
        </p:txBody>
      </p:sp>
      <p:sp>
        <p:nvSpPr>
          <p:cNvPr id="32771" name="Rectangle 2"/>
          <p:cNvSpPr>
            <a:spLocks noGrp="1" noChangeArrowheads="1"/>
          </p:cNvSpPr>
          <p:nvPr>
            <p:ph type="body" idx="1"/>
          </p:nvPr>
        </p:nvSpPr>
        <p:spPr>
          <a:xfrm>
            <a:off x="2577229" y="2038257"/>
            <a:ext cx="7610476" cy="3670767"/>
          </a:xfrm>
        </p:spPr>
        <p:txBody>
          <a:bodyPr>
            <a:normAutofit/>
          </a:bodyPr>
          <a:lstStyle/>
          <a:p>
            <a:r>
              <a:rPr lang="en-US" sz="2400" dirty="0">
                <a:ea typeface="ＭＳ Ｐゴシック" charset="0"/>
                <a:cs typeface="ＭＳ Ｐゴシック" charset="0"/>
              </a:rPr>
              <a:t>Based on parametric texture coordinates</a:t>
            </a:r>
          </a:p>
          <a:p>
            <a:r>
              <a:rPr lang="en-US" sz="2400" dirty="0">
                <a:ea typeface="ＭＳ Ｐゴシック" charset="0"/>
                <a:cs typeface="ＭＳ Ｐゴシック" charset="0"/>
              </a:rPr>
              <a:t>Specify as a 2D vertex attribute</a:t>
            </a:r>
          </a:p>
        </p:txBody>
      </p:sp>
      <p:grpSp>
        <p:nvGrpSpPr>
          <p:cNvPr id="32772" name="Group 3"/>
          <p:cNvGrpSpPr>
            <a:grpSpLocks/>
          </p:cNvGrpSpPr>
          <p:nvPr/>
        </p:nvGrpSpPr>
        <p:grpSpPr bwMode="auto">
          <a:xfrm>
            <a:off x="2901950" y="4052889"/>
            <a:ext cx="1811338" cy="1804987"/>
            <a:chOff x="868" y="2553"/>
            <a:chExt cx="1141" cy="1137"/>
          </a:xfrm>
        </p:grpSpPr>
        <p:sp>
          <p:nvSpPr>
            <p:cNvPr id="32810" name="Rectangle 4"/>
            <p:cNvSpPr>
              <a:spLocks noChangeArrowheads="1"/>
            </p:cNvSpPr>
            <p:nvPr/>
          </p:nvSpPr>
          <p:spPr bwMode="auto">
            <a:xfrm>
              <a:off x="868" y="3124"/>
              <a:ext cx="566" cy="566"/>
            </a:xfrm>
            <a:prstGeom prst="rect">
              <a:avLst/>
            </a:prstGeom>
            <a:solidFill>
              <a:schemeClr val="accent2"/>
            </a:solidFill>
            <a:ln w="12700">
              <a:solidFill>
                <a:schemeClr val="tx1"/>
              </a:solidFill>
              <a:miter lim="800000"/>
              <a:headEnd/>
              <a:tailEnd/>
            </a:ln>
          </p:spPr>
          <p:txBody>
            <a:bodyPr wrap="none" anchor="ctr"/>
            <a:lstStyle/>
            <a:p>
              <a:endParaRPr lang="en-US"/>
            </a:p>
          </p:txBody>
        </p:sp>
        <p:sp>
          <p:nvSpPr>
            <p:cNvPr id="32811" name="Rectangle 5"/>
            <p:cNvSpPr>
              <a:spLocks noChangeArrowheads="1"/>
            </p:cNvSpPr>
            <p:nvPr/>
          </p:nvSpPr>
          <p:spPr bwMode="auto">
            <a:xfrm>
              <a:off x="1446" y="3126"/>
              <a:ext cx="563" cy="561"/>
            </a:xfrm>
            <a:prstGeom prst="rect">
              <a:avLst/>
            </a:prstGeom>
            <a:solidFill>
              <a:schemeClr val="accent1"/>
            </a:solidFill>
            <a:ln w="12700">
              <a:solidFill>
                <a:schemeClr val="tx1"/>
              </a:solidFill>
              <a:miter lim="800000"/>
              <a:headEnd/>
              <a:tailEnd/>
            </a:ln>
          </p:spPr>
          <p:txBody>
            <a:bodyPr wrap="none" anchor="ctr"/>
            <a:lstStyle/>
            <a:p>
              <a:endParaRPr lang="en-US"/>
            </a:p>
          </p:txBody>
        </p:sp>
        <p:sp>
          <p:nvSpPr>
            <p:cNvPr id="32812" name="Rectangle 6"/>
            <p:cNvSpPr>
              <a:spLocks noChangeArrowheads="1"/>
            </p:cNvSpPr>
            <p:nvPr/>
          </p:nvSpPr>
          <p:spPr bwMode="auto">
            <a:xfrm>
              <a:off x="870" y="2553"/>
              <a:ext cx="1139" cy="561"/>
            </a:xfrm>
            <a:prstGeom prst="rect">
              <a:avLst/>
            </a:prstGeom>
            <a:solidFill>
              <a:schemeClr val="tx2"/>
            </a:solidFill>
            <a:ln w="12700">
              <a:solidFill>
                <a:schemeClr val="tx1"/>
              </a:solidFill>
              <a:miter lim="800000"/>
              <a:headEnd/>
              <a:tailEnd/>
            </a:ln>
          </p:spPr>
          <p:txBody>
            <a:bodyPr wrap="none" anchor="ctr"/>
            <a:lstStyle/>
            <a:p>
              <a:endParaRPr lang="en-US"/>
            </a:p>
          </p:txBody>
        </p:sp>
      </p:grpSp>
      <p:sp>
        <p:nvSpPr>
          <p:cNvPr id="32773" name="Rectangle 7"/>
          <p:cNvSpPr>
            <a:spLocks noChangeArrowheads="1"/>
          </p:cNvSpPr>
          <p:nvPr/>
        </p:nvSpPr>
        <p:spPr bwMode="auto">
          <a:xfrm>
            <a:off x="2901950" y="4044950"/>
            <a:ext cx="1816100" cy="1816100"/>
          </a:xfrm>
          <a:prstGeom prst="rect">
            <a:avLst/>
          </a:prstGeom>
          <a:noFill/>
          <a:ln w="12700">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endParaRPr lang="en-US"/>
          </a:p>
        </p:txBody>
      </p:sp>
      <p:sp>
        <p:nvSpPr>
          <p:cNvPr id="32774" name="Line 8"/>
          <p:cNvSpPr>
            <a:spLocks noChangeShapeType="1"/>
          </p:cNvSpPr>
          <p:nvPr/>
        </p:nvSpPr>
        <p:spPr bwMode="auto">
          <a:xfrm>
            <a:off x="2895600" y="3581400"/>
            <a:ext cx="0" cy="2286000"/>
          </a:xfrm>
          <a:prstGeom prst="line">
            <a:avLst/>
          </a:prstGeom>
          <a:noFill/>
          <a:ln w="25400">
            <a:solidFill>
              <a:schemeClr val="tx1"/>
            </a:solidFill>
            <a:round/>
            <a:headEnd type="stealth" w="med" len="med"/>
            <a:tailEnd type="none" w="sm" len="sm"/>
          </a:ln>
          <a:extLst>
            <a:ext uri="{909E8E84-426E-40dd-AFC4-6F175D3DCCD1}">
              <a14:hiddenFill xmlns="" xmlns:a14="http://schemas.microsoft.com/office/drawing/2010/main">
                <a:noFill/>
              </a14:hiddenFill>
            </a:ext>
          </a:extLst>
        </p:spPr>
        <p:txBody>
          <a:bodyPr wrap="none" anchor="ctr"/>
          <a:lstStyle/>
          <a:p>
            <a:endParaRPr lang="en-US"/>
          </a:p>
        </p:txBody>
      </p:sp>
      <p:sp>
        <p:nvSpPr>
          <p:cNvPr id="32775" name="Line 9"/>
          <p:cNvSpPr>
            <a:spLocks noChangeShapeType="1"/>
          </p:cNvSpPr>
          <p:nvPr/>
        </p:nvSpPr>
        <p:spPr bwMode="auto">
          <a:xfrm>
            <a:off x="2895600" y="5867400"/>
            <a:ext cx="2362200" cy="0"/>
          </a:xfrm>
          <a:prstGeom prst="line">
            <a:avLst/>
          </a:prstGeom>
          <a:noFill/>
          <a:ln w="25400">
            <a:solidFill>
              <a:schemeClr val="tx1"/>
            </a:solidFill>
            <a:round/>
            <a:headEnd type="none" w="sm" len="sm"/>
            <a:tailEnd type="stealth"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32776" name="Line 10"/>
          <p:cNvSpPr>
            <a:spLocks noChangeShapeType="1"/>
          </p:cNvSpPr>
          <p:nvPr/>
        </p:nvSpPr>
        <p:spPr bwMode="auto">
          <a:xfrm>
            <a:off x="2895600" y="4953000"/>
            <a:ext cx="1828800" cy="0"/>
          </a:xfrm>
          <a:prstGeom prst="line">
            <a:avLst/>
          </a:prstGeom>
          <a:noFill/>
          <a:ln w="25400">
            <a:solidFill>
              <a:schemeClr val="tx1"/>
            </a:solidFill>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endParaRPr lang="en-US"/>
          </a:p>
        </p:txBody>
      </p:sp>
      <p:sp>
        <p:nvSpPr>
          <p:cNvPr id="32777" name="Line 11"/>
          <p:cNvSpPr>
            <a:spLocks noChangeShapeType="1"/>
          </p:cNvSpPr>
          <p:nvPr/>
        </p:nvSpPr>
        <p:spPr bwMode="auto">
          <a:xfrm>
            <a:off x="3810000" y="4953000"/>
            <a:ext cx="0" cy="914400"/>
          </a:xfrm>
          <a:prstGeom prst="line">
            <a:avLst/>
          </a:prstGeom>
          <a:noFill/>
          <a:ln w="25400">
            <a:solidFill>
              <a:schemeClr val="tx1"/>
            </a:solidFill>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endParaRPr lang="en-US"/>
          </a:p>
        </p:txBody>
      </p:sp>
      <p:sp>
        <p:nvSpPr>
          <p:cNvPr id="32778" name="Rectangle 12"/>
          <p:cNvSpPr>
            <a:spLocks noChangeArrowheads="1"/>
          </p:cNvSpPr>
          <p:nvPr/>
        </p:nvSpPr>
        <p:spPr bwMode="auto">
          <a:xfrm>
            <a:off x="4942689" y="5851525"/>
            <a:ext cx="327013" cy="36997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dirty="0">
                <a:latin typeface="Book Antiqua" charset="0"/>
              </a:rPr>
              <a:t>u</a:t>
            </a:r>
          </a:p>
        </p:txBody>
      </p:sp>
      <p:sp>
        <p:nvSpPr>
          <p:cNvPr id="32779" name="Rectangle 13"/>
          <p:cNvSpPr>
            <a:spLocks noChangeArrowheads="1"/>
          </p:cNvSpPr>
          <p:nvPr/>
        </p:nvSpPr>
        <p:spPr bwMode="auto">
          <a:xfrm>
            <a:off x="2509618" y="3413125"/>
            <a:ext cx="316355" cy="36997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dirty="0">
                <a:latin typeface="Book Antiqua" charset="0"/>
              </a:rPr>
              <a:t>v</a:t>
            </a:r>
          </a:p>
        </p:txBody>
      </p:sp>
      <p:sp>
        <p:nvSpPr>
          <p:cNvPr id="32780" name="Rectangle 14"/>
          <p:cNvSpPr>
            <a:spLocks noChangeArrowheads="1"/>
          </p:cNvSpPr>
          <p:nvPr/>
        </p:nvSpPr>
        <p:spPr bwMode="auto">
          <a:xfrm>
            <a:off x="4515267" y="3611563"/>
            <a:ext cx="570669"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latin typeface="Book Antiqua" charset="0"/>
              </a:rPr>
              <a:t>1, 1</a:t>
            </a:r>
          </a:p>
        </p:txBody>
      </p:sp>
      <p:sp>
        <p:nvSpPr>
          <p:cNvPr id="32781" name="Rectangle 15"/>
          <p:cNvSpPr>
            <a:spLocks noChangeArrowheads="1"/>
          </p:cNvSpPr>
          <p:nvPr/>
        </p:nvSpPr>
        <p:spPr bwMode="auto">
          <a:xfrm>
            <a:off x="2229267" y="3840163"/>
            <a:ext cx="570669"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latin typeface="Book Antiqua" charset="0"/>
              </a:rPr>
              <a:t>0, 1</a:t>
            </a:r>
          </a:p>
        </p:txBody>
      </p:sp>
      <p:sp>
        <p:nvSpPr>
          <p:cNvPr id="32782" name="Rectangle 16"/>
          <p:cNvSpPr>
            <a:spLocks noChangeArrowheads="1"/>
          </p:cNvSpPr>
          <p:nvPr/>
        </p:nvSpPr>
        <p:spPr bwMode="auto">
          <a:xfrm>
            <a:off x="2534067" y="5897563"/>
            <a:ext cx="570669"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latin typeface="Book Antiqua" charset="0"/>
              </a:rPr>
              <a:t>0, 0</a:t>
            </a:r>
          </a:p>
        </p:txBody>
      </p:sp>
      <p:sp>
        <p:nvSpPr>
          <p:cNvPr id="32783" name="Rectangle 17"/>
          <p:cNvSpPr>
            <a:spLocks noChangeArrowheads="1"/>
          </p:cNvSpPr>
          <p:nvPr/>
        </p:nvSpPr>
        <p:spPr bwMode="auto">
          <a:xfrm>
            <a:off x="4439067" y="5897563"/>
            <a:ext cx="570669"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latin typeface="Book Antiqua" charset="0"/>
              </a:rPr>
              <a:t>1, 0</a:t>
            </a:r>
          </a:p>
        </p:txBody>
      </p:sp>
      <p:sp>
        <p:nvSpPr>
          <p:cNvPr id="32784" name="Freeform 18"/>
          <p:cNvSpPr>
            <a:spLocks/>
          </p:cNvSpPr>
          <p:nvPr/>
        </p:nvSpPr>
        <p:spPr bwMode="auto">
          <a:xfrm>
            <a:off x="7010400" y="4038600"/>
            <a:ext cx="1830388" cy="1754188"/>
          </a:xfrm>
          <a:custGeom>
            <a:avLst/>
            <a:gdLst>
              <a:gd name="T0" fmla="*/ 2147483647 w 1153"/>
              <a:gd name="T1" fmla="*/ 0 h 1105"/>
              <a:gd name="T2" fmla="*/ 0 w 1153"/>
              <a:gd name="T3" fmla="*/ 2147483647 h 1105"/>
              <a:gd name="T4" fmla="*/ 2147483647 w 1153"/>
              <a:gd name="T5" fmla="*/ 2147483647 h 1105"/>
              <a:gd name="T6" fmla="*/ 2147483647 w 1153"/>
              <a:gd name="T7" fmla="*/ 0 h 1105"/>
              <a:gd name="T8" fmla="*/ 0 60000 65536"/>
              <a:gd name="T9" fmla="*/ 0 60000 65536"/>
              <a:gd name="T10" fmla="*/ 0 60000 65536"/>
              <a:gd name="T11" fmla="*/ 0 60000 65536"/>
              <a:gd name="T12" fmla="*/ 0 w 1153"/>
              <a:gd name="T13" fmla="*/ 0 h 1105"/>
              <a:gd name="T14" fmla="*/ 1153 w 1153"/>
              <a:gd name="T15" fmla="*/ 1105 h 1105"/>
            </a:gdLst>
            <a:ahLst/>
            <a:cxnLst>
              <a:cxn ang="T8">
                <a:pos x="T0" y="T1"/>
              </a:cxn>
              <a:cxn ang="T9">
                <a:pos x="T2" y="T3"/>
              </a:cxn>
              <a:cxn ang="T10">
                <a:pos x="T4" y="T5"/>
              </a:cxn>
              <a:cxn ang="T11">
                <a:pos x="T6" y="T7"/>
              </a:cxn>
            </a:cxnLst>
            <a:rect l="T12" t="T13" r="T14" b="T15"/>
            <a:pathLst>
              <a:path w="1153" h="1105">
                <a:moveTo>
                  <a:pt x="864" y="0"/>
                </a:moveTo>
                <a:lnTo>
                  <a:pt x="0" y="864"/>
                </a:lnTo>
                <a:lnTo>
                  <a:pt x="1152" y="1104"/>
                </a:lnTo>
                <a:lnTo>
                  <a:pt x="864" y="0"/>
                </a:lnTo>
              </a:path>
            </a:pathLst>
          </a:custGeom>
          <a:noFill/>
          <a:ln w="12700" cap="rnd">
            <a:solidFill>
              <a:schemeClr val="tx1"/>
            </a:solidFill>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32785" name="Line 19"/>
          <p:cNvSpPr>
            <a:spLocks noChangeShapeType="1"/>
          </p:cNvSpPr>
          <p:nvPr/>
        </p:nvSpPr>
        <p:spPr bwMode="auto">
          <a:xfrm>
            <a:off x="7648576" y="4776789"/>
            <a:ext cx="1033463" cy="403225"/>
          </a:xfrm>
          <a:prstGeom prst="line">
            <a:avLst/>
          </a:prstGeom>
          <a:noFill/>
          <a:ln w="25400">
            <a:solidFill>
              <a:schemeClr val="tx1"/>
            </a:solidFill>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endParaRPr lang="en-US"/>
          </a:p>
        </p:txBody>
      </p:sp>
      <p:sp>
        <p:nvSpPr>
          <p:cNvPr id="32786" name="Line 20"/>
          <p:cNvSpPr>
            <a:spLocks noChangeShapeType="1"/>
          </p:cNvSpPr>
          <p:nvPr/>
        </p:nvSpPr>
        <p:spPr bwMode="auto">
          <a:xfrm flipH="1">
            <a:off x="7734301" y="4965700"/>
            <a:ext cx="398463" cy="592138"/>
          </a:xfrm>
          <a:prstGeom prst="line">
            <a:avLst/>
          </a:prstGeom>
          <a:noFill/>
          <a:ln w="25400">
            <a:solidFill>
              <a:schemeClr val="tx1"/>
            </a:solidFill>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endParaRPr lang="en-US"/>
          </a:p>
        </p:txBody>
      </p:sp>
      <p:sp>
        <p:nvSpPr>
          <p:cNvPr id="32787" name="Freeform 21"/>
          <p:cNvSpPr>
            <a:spLocks/>
          </p:cNvSpPr>
          <p:nvPr/>
        </p:nvSpPr>
        <p:spPr bwMode="auto">
          <a:xfrm>
            <a:off x="3263900" y="4356100"/>
            <a:ext cx="979488" cy="979488"/>
          </a:xfrm>
          <a:custGeom>
            <a:avLst/>
            <a:gdLst>
              <a:gd name="T0" fmla="*/ 0 w 617"/>
              <a:gd name="T1" fmla="*/ 0 h 617"/>
              <a:gd name="T2" fmla="*/ 2147483647 w 617"/>
              <a:gd name="T3" fmla="*/ 2147483647 h 617"/>
              <a:gd name="T4" fmla="*/ 2147483647 w 617"/>
              <a:gd name="T5" fmla="*/ 2147483647 h 617"/>
              <a:gd name="T6" fmla="*/ 0 w 617"/>
              <a:gd name="T7" fmla="*/ 0 h 617"/>
              <a:gd name="T8" fmla="*/ 0 60000 65536"/>
              <a:gd name="T9" fmla="*/ 0 60000 65536"/>
              <a:gd name="T10" fmla="*/ 0 60000 65536"/>
              <a:gd name="T11" fmla="*/ 0 60000 65536"/>
              <a:gd name="T12" fmla="*/ 0 w 617"/>
              <a:gd name="T13" fmla="*/ 0 h 617"/>
              <a:gd name="T14" fmla="*/ 617 w 617"/>
              <a:gd name="T15" fmla="*/ 617 h 617"/>
            </a:gdLst>
            <a:ahLst/>
            <a:cxnLst>
              <a:cxn ang="T8">
                <a:pos x="T0" y="T1"/>
              </a:cxn>
              <a:cxn ang="T9">
                <a:pos x="T2" y="T3"/>
              </a:cxn>
              <a:cxn ang="T10">
                <a:pos x="T4" y="T5"/>
              </a:cxn>
              <a:cxn ang="T11">
                <a:pos x="T6" y="T7"/>
              </a:cxn>
            </a:cxnLst>
            <a:rect l="T12" t="T13" r="T14" b="T15"/>
            <a:pathLst>
              <a:path w="617" h="617">
                <a:moveTo>
                  <a:pt x="0" y="0"/>
                </a:moveTo>
                <a:lnTo>
                  <a:pt x="248" y="616"/>
                </a:lnTo>
                <a:lnTo>
                  <a:pt x="616" y="432"/>
                </a:lnTo>
                <a:lnTo>
                  <a:pt x="0" y="0"/>
                </a:lnTo>
              </a:path>
            </a:pathLst>
          </a:custGeom>
          <a:noFill/>
          <a:ln w="12700" cap="rnd">
            <a:solidFill>
              <a:schemeClr val="bg2"/>
            </a:solidFill>
            <a:prstDash val="lgDash"/>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32788" name="Line 22"/>
          <p:cNvSpPr>
            <a:spLocks noChangeShapeType="1"/>
          </p:cNvSpPr>
          <p:nvPr/>
        </p:nvSpPr>
        <p:spPr bwMode="auto">
          <a:xfrm flipV="1">
            <a:off x="4719638" y="4038601"/>
            <a:ext cx="3662362" cy="219075"/>
          </a:xfrm>
          <a:prstGeom prst="line">
            <a:avLst/>
          </a:prstGeom>
          <a:noFill/>
          <a:ln w="12700">
            <a:solidFill>
              <a:schemeClr val="tx1"/>
            </a:solidFill>
            <a:prstDash val="dash"/>
            <a:round/>
            <a:headEnd type="none" w="sm" len="sm"/>
            <a:tailEnd type="stealth"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32789" name="Line 23"/>
          <p:cNvSpPr>
            <a:spLocks noChangeShapeType="1"/>
          </p:cNvSpPr>
          <p:nvPr/>
        </p:nvSpPr>
        <p:spPr bwMode="auto">
          <a:xfrm>
            <a:off x="4719638" y="5362576"/>
            <a:ext cx="2290762" cy="47625"/>
          </a:xfrm>
          <a:prstGeom prst="line">
            <a:avLst/>
          </a:prstGeom>
          <a:noFill/>
          <a:ln w="12700">
            <a:solidFill>
              <a:schemeClr val="tx1"/>
            </a:solidFill>
            <a:prstDash val="dash"/>
            <a:round/>
            <a:headEnd type="none" w="sm" len="sm"/>
            <a:tailEnd type="stealth"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32790" name="Line 24"/>
          <p:cNvSpPr>
            <a:spLocks noChangeShapeType="1"/>
          </p:cNvSpPr>
          <p:nvPr/>
        </p:nvSpPr>
        <p:spPr bwMode="auto">
          <a:xfrm>
            <a:off x="4267200" y="5029201"/>
            <a:ext cx="457200" cy="85725"/>
          </a:xfrm>
          <a:prstGeom prst="line">
            <a:avLst/>
          </a:prstGeom>
          <a:noFill/>
          <a:ln w="12700">
            <a:solidFill>
              <a:schemeClr val="bg2"/>
            </a:solidFill>
            <a:prstDash val="dash"/>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endParaRPr lang="en-US"/>
          </a:p>
        </p:txBody>
      </p:sp>
      <p:sp>
        <p:nvSpPr>
          <p:cNvPr id="32791" name="Rectangle 25"/>
          <p:cNvSpPr>
            <a:spLocks noChangeArrowheads="1"/>
          </p:cNvSpPr>
          <p:nvPr/>
        </p:nvSpPr>
        <p:spPr bwMode="auto">
          <a:xfrm>
            <a:off x="7383313" y="3611563"/>
            <a:ext cx="2008488"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dirty="0">
                <a:latin typeface="Book Antiqua" charset="0"/>
              </a:rPr>
              <a:t>(u, v) = (0.2, 0.8)</a:t>
            </a:r>
          </a:p>
        </p:txBody>
      </p:sp>
      <p:sp>
        <p:nvSpPr>
          <p:cNvPr id="32792" name="Rectangle 26"/>
          <p:cNvSpPr>
            <a:spLocks noChangeArrowheads="1"/>
          </p:cNvSpPr>
          <p:nvPr/>
        </p:nvSpPr>
        <p:spPr bwMode="auto">
          <a:xfrm>
            <a:off x="5990547" y="4983163"/>
            <a:ext cx="1125308"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latin typeface="Book Antiqua" charset="0"/>
              </a:rPr>
              <a:t>(0.4, 0.2)</a:t>
            </a:r>
          </a:p>
        </p:txBody>
      </p:sp>
      <p:sp>
        <p:nvSpPr>
          <p:cNvPr id="32793" name="Rectangle 27"/>
          <p:cNvSpPr>
            <a:spLocks noChangeArrowheads="1"/>
          </p:cNvSpPr>
          <p:nvPr/>
        </p:nvSpPr>
        <p:spPr bwMode="auto">
          <a:xfrm>
            <a:off x="8352747" y="5821363"/>
            <a:ext cx="1125308"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latin typeface="Book Antiqua" charset="0"/>
              </a:rPr>
              <a:t>(0.8, 0.4)</a:t>
            </a:r>
          </a:p>
        </p:txBody>
      </p:sp>
      <p:sp>
        <p:nvSpPr>
          <p:cNvPr id="32794" name="Rectangle 28"/>
          <p:cNvSpPr>
            <a:spLocks noChangeArrowheads="1"/>
          </p:cNvSpPr>
          <p:nvPr/>
        </p:nvSpPr>
        <p:spPr bwMode="auto">
          <a:xfrm>
            <a:off x="8418241" y="3916363"/>
            <a:ext cx="384721"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latin typeface="Book Antiqua" charset="0"/>
              </a:rPr>
              <a:t>A</a:t>
            </a:r>
          </a:p>
        </p:txBody>
      </p:sp>
      <p:sp>
        <p:nvSpPr>
          <p:cNvPr id="32795" name="Rectangle 29"/>
          <p:cNvSpPr>
            <a:spLocks noChangeArrowheads="1"/>
          </p:cNvSpPr>
          <p:nvPr/>
        </p:nvSpPr>
        <p:spPr bwMode="auto">
          <a:xfrm>
            <a:off x="6762680" y="5516563"/>
            <a:ext cx="343043"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latin typeface="Book Antiqua" charset="0"/>
              </a:rPr>
              <a:t>B</a:t>
            </a:r>
          </a:p>
        </p:txBody>
      </p:sp>
      <p:sp>
        <p:nvSpPr>
          <p:cNvPr id="32796" name="Rectangle 30"/>
          <p:cNvSpPr>
            <a:spLocks noChangeArrowheads="1"/>
          </p:cNvSpPr>
          <p:nvPr/>
        </p:nvSpPr>
        <p:spPr bwMode="auto">
          <a:xfrm>
            <a:off x="8885050" y="5516563"/>
            <a:ext cx="367088"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latin typeface="Book Antiqua" charset="0"/>
              </a:rPr>
              <a:t>C</a:t>
            </a:r>
          </a:p>
        </p:txBody>
      </p:sp>
      <p:sp>
        <p:nvSpPr>
          <p:cNvPr id="32797" name="Rectangle 31"/>
          <p:cNvSpPr>
            <a:spLocks noChangeArrowheads="1"/>
          </p:cNvSpPr>
          <p:nvPr/>
        </p:nvSpPr>
        <p:spPr bwMode="auto">
          <a:xfrm>
            <a:off x="2968695" y="4098925"/>
            <a:ext cx="314189"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solidFill>
                  <a:schemeClr val="bg2"/>
                </a:solidFill>
                <a:latin typeface="Book Antiqua" charset="0"/>
              </a:rPr>
              <a:t>a</a:t>
            </a:r>
          </a:p>
        </p:txBody>
      </p:sp>
      <p:sp>
        <p:nvSpPr>
          <p:cNvPr id="32798" name="Rectangle 32"/>
          <p:cNvSpPr>
            <a:spLocks noChangeArrowheads="1"/>
          </p:cNvSpPr>
          <p:nvPr/>
        </p:nvSpPr>
        <p:spPr bwMode="auto">
          <a:xfrm>
            <a:off x="3417886" y="5287963"/>
            <a:ext cx="328616"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solidFill>
                  <a:srgbClr val="000000"/>
                </a:solidFill>
                <a:latin typeface="Book Antiqua" charset="0"/>
              </a:rPr>
              <a:t>b</a:t>
            </a:r>
          </a:p>
        </p:txBody>
      </p:sp>
      <p:sp>
        <p:nvSpPr>
          <p:cNvPr id="32799" name="Rectangle 33"/>
          <p:cNvSpPr>
            <a:spLocks noChangeArrowheads="1"/>
          </p:cNvSpPr>
          <p:nvPr/>
        </p:nvSpPr>
        <p:spPr bwMode="auto">
          <a:xfrm>
            <a:off x="4118113" y="4983163"/>
            <a:ext cx="299762"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solidFill>
                  <a:srgbClr val="000000"/>
                </a:solidFill>
                <a:latin typeface="Book Antiqua" charset="0"/>
              </a:rPr>
              <a:t>c</a:t>
            </a:r>
          </a:p>
        </p:txBody>
      </p:sp>
      <p:sp>
        <p:nvSpPr>
          <p:cNvPr id="32800" name="Rectangle 34"/>
          <p:cNvSpPr>
            <a:spLocks noChangeArrowheads="1"/>
          </p:cNvSpPr>
          <p:nvPr/>
        </p:nvSpPr>
        <p:spPr bwMode="auto">
          <a:xfrm>
            <a:off x="2997471" y="3192463"/>
            <a:ext cx="1631409"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t>Texture Space</a:t>
            </a:r>
          </a:p>
        </p:txBody>
      </p:sp>
      <p:sp>
        <p:nvSpPr>
          <p:cNvPr id="32801" name="Rectangle 35"/>
          <p:cNvSpPr>
            <a:spLocks noChangeArrowheads="1"/>
          </p:cNvSpPr>
          <p:nvPr/>
        </p:nvSpPr>
        <p:spPr bwMode="auto">
          <a:xfrm>
            <a:off x="7079120" y="3192463"/>
            <a:ext cx="1546898" cy="40075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2075" tIns="46038" rIns="92075" bIns="46038">
            <a:spAutoFit/>
          </a:bodyPr>
          <a:lstStyle/>
          <a:p>
            <a:pPr algn="ctr"/>
            <a:r>
              <a:rPr lang="en-US" sz="2000"/>
              <a:t>Object Space</a:t>
            </a:r>
          </a:p>
        </p:txBody>
      </p:sp>
      <p:sp>
        <p:nvSpPr>
          <p:cNvPr id="32802" name="Freeform 36"/>
          <p:cNvSpPr>
            <a:spLocks/>
          </p:cNvSpPr>
          <p:nvPr/>
        </p:nvSpPr>
        <p:spPr bwMode="auto">
          <a:xfrm>
            <a:off x="7013575" y="4781551"/>
            <a:ext cx="1111250" cy="777875"/>
          </a:xfrm>
          <a:custGeom>
            <a:avLst/>
            <a:gdLst>
              <a:gd name="T0" fmla="*/ 2147483647 w 700"/>
              <a:gd name="T1" fmla="*/ 0 h 490"/>
              <a:gd name="T2" fmla="*/ 2147483647 w 700"/>
              <a:gd name="T3" fmla="*/ 2147483647 h 490"/>
              <a:gd name="T4" fmla="*/ 2147483647 w 700"/>
              <a:gd name="T5" fmla="*/ 2147483647 h 490"/>
              <a:gd name="T6" fmla="*/ 0 w 700"/>
              <a:gd name="T7" fmla="*/ 2147483647 h 490"/>
              <a:gd name="T8" fmla="*/ 2147483647 w 700"/>
              <a:gd name="T9" fmla="*/ 0 h 490"/>
              <a:gd name="T10" fmla="*/ 0 60000 65536"/>
              <a:gd name="T11" fmla="*/ 0 60000 65536"/>
              <a:gd name="T12" fmla="*/ 0 60000 65536"/>
              <a:gd name="T13" fmla="*/ 0 60000 65536"/>
              <a:gd name="T14" fmla="*/ 0 60000 65536"/>
              <a:gd name="T15" fmla="*/ 0 w 700"/>
              <a:gd name="T16" fmla="*/ 0 h 490"/>
              <a:gd name="T17" fmla="*/ 700 w 700"/>
              <a:gd name="T18" fmla="*/ 490 h 490"/>
            </a:gdLst>
            <a:ahLst/>
            <a:cxnLst>
              <a:cxn ang="T10">
                <a:pos x="T0" y="T1"/>
              </a:cxn>
              <a:cxn ang="T11">
                <a:pos x="T2" y="T3"/>
              </a:cxn>
              <a:cxn ang="T12">
                <a:pos x="T4" y="T5"/>
              </a:cxn>
              <a:cxn ang="T13">
                <a:pos x="T6" y="T7"/>
              </a:cxn>
              <a:cxn ang="T14">
                <a:pos x="T8" y="T9"/>
              </a:cxn>
            </a:cxnLst>
            <a:rect l="T15" t="T16" r="T17" b="T18"/>
            <a:pathLst>
              <a:path w="700" h="490">
                <a:moveTo>
                  <a:pt x="397" y="0"/>
                </a:moveTo>
                <a:lnTo>
                  <a:pt x="699" y="115"/>
                </a:lnTo>
                <a:lnTo>
                  <a:pt x="452" y="489"/>
                </a:lnTo>
                <a:lnTo>
                  <a:pt x="0" y="396"/>
                </a:lnTo>
                <a:lnTo>
                  <a:pt x="397" y="0"/>
                </a:lnTo>
              </a:path>
            </a:pathLst>
          </a:custGeom>
          <a:solidFill>
            <a:schemeClr val="accent2"/>
          </a:solidFill>
          <a:ln w="12700" cap="rnd">
            <a:solidFill>
              <a:schemeClr val="tx1"/>
            </a:solidFill>
            <a:round/>
            <a:headEnd/>
            <a:tailEnd/>
          </a:ln>
        </p:spPr>
        <p:txBody>
          <a:bodyPr/>
          <a:lstStyle/>
          <a:p>
            <a:endParaRPr lang="en-US"/>
          </a:p>
        </p:txBody>
      </p:sp>
      <p:sp>
        <p:nvSpPr>
          <p:cNvPr id="32803" name="Freeform 37"/>
          <p:cNvSpPr>
            <a:spLocks/>
          </p:cNvSpPr>
          <p:nvPr/>
        </p:nvSpPr>
        <p:spPr bwMode="auto">
          <a:xfrm>
            <a:off x="7734300" y="4968875"/>
            <a:ext cx="1106488" cy="820738"/>
          </a:xfrm>
          <a:custGeom>
            <a:avLst/>
            <a:gdLst>
              <a:gd name="T0" fmla="*/ 2147483647 w 697"/>
              <a:gd name="T1" fmla="*/ 0 h 517"/>
              <a:gd name="T2" fmla="*/ 2147483647 w 697"/>
              <a:gd name="T3" fmla="*/ 2147483647 h 517"/>
              <a:gd name="T4" fmla="*/ 2147483647 w 697"/>
              <a:gd name="T5" fmla="*/ 2147483647 h 517"/>
              <a:gd name="T6" fmla="*/ 0 w 697"/>
              <a:gd name="T7" fmla="*/ 2147483647 h 517"/>
              <a:gd name="T8" fmla="*/ 2147483647 w 697"/>
              <a:gd name="T9" fmla="*/ 0 h 517"/>
              <a:gd name="T10" fmla="*/ 0 60000 65536"/>
              <a:gd name="T11" fmla="*/ 0 60000 65536"/>
              <a:gd name="T12" fmla="*/ 0 60000 65536"/>
              <a:gd name="T13" fmla="*/ 0 60000 65536"/>
              <a:gd name="T14" fmla="*/ 0 60000 65536"/>
              <a:gd name="T15" fmla="*/ 0 w 697"/>
              <a:gd name="T16" fmla="*/ 0 h 517"/>
              <a:gd name="T17" fmla="*/ 697 w 697"/>
              <a:gd name="T18" fmla="*/ 517 h 517"/>
            </a:gdLst>
            <a:ahLst/>
            <a:cxnLst>
              <a:cxn ang="T10">
                <a:pos x="T0" y="T1"/>
              </a:cxn>
              <a:cxn ang="T11">
                <a:pos x="T2" y="T3"/>
              </a:cxn>
              <a:cxn ang="T12">
                <a:pos x="T4" y="T5"/>
              </a:cxn>
              <a:cxn ang="T13">
                <a:pos x="T6" y="T7"/>
              </a:cxn>
              <a:cxn ang="T14">
                <a:pos x="T8" y="T9"/>
              </a:cxn>
            </a:cxnLst>
            <a:rect l="T15" t="T16" r="T17" b="T18"/>
            <a:pathLst>
              <a:path w="697" h="517">
                <a:moveTo>
                  <a:pt x="247" y="0"/>
                </a:moveTo>
                <a:lnTo>
                  <a:pt x="593" y="131"/>
                </a:lnTo>
                <a:lnTo>
                  <a:pt x="696" y="516"/>
                </a:lnTo>
                <a:lnTo>
                  <a:pt x="0" y="372"/>
                </a:lnTo>
                <a:lnTo>
                  <a:pt x="247" y="0"/>
                </a:lnTo>
              </a:path>
            </a:pathLst>
          </a:custGeom>
          <a:solidFill>
            <a:schemeClr val="accent1"/>
          </a:solidFill>
          <a:ln w="12700" cap="rnd">
            <a:solidFill>
              <a:schemeClr val="tx1"/>
            </a:solidFill>
            <a:round/>
            <a:headEnd/>
            <a:tailEnd/>
          </a:ln>
        </p:spPr>
        <p:txBody>
          <a:bodyPr/>
          <a:lstStyle/>
          <a:p>
            <a:endParaRPr lang="en-US"/>
          </a:p>
        </p:txBody>
      </p:sp>
      <p:sp>
        <p:nvSpPr>
          <p:cNvPr id="32804" name="Freeform 38"/>
          <p:cNvSpPr>
            <a:spLocks/>
          </p:cNvSpPr>
          <p:nvPr/>
        </p:nvSpPr>
        <p:spPr bwMode="auto">
          <a:xfrm>
            <a:off x="7654925" y="4046538"/>
            <a:ext cx="1022350" cy="1122362"/>
          </a:xfrm>
          <a:custGeom>
            <a:avLst/>
            <a:gdLst>
              <a:gd name="T0" fmla="*/ 0 w 644"/>
              <a:gd name="T1" fmla="*/ 2147483647 h 707"/>
              <a:gd name="T2" fmla="*/ 2147483647 w 644"/>
              <a:gd name="T3" fmla="*/ 0 h 707"/>
              <a:gd name="T4" fmla="*/ 2147483647 w 644"/>
              <a:gd name="T5" fmla="*/ 2147483647 h 707"/>
              <a:gd name="T6" fmla="*/ 0 w 644"/>
              <a:gd name="T7" fmla="*/ 2147483647 h 707"/>
              <a:gd name="T8" fmla="*/ 0 60000 65536"/>
              <a:gd name="T9" fmla="*/ 0 60000 65536"/>
              <a:gd name="T10" fmla="*/ 0 60000 65536"/>
              <a:gd name="T11" fmla="*/ 0 60000 65536"/>
              <a:gd name="T12" fmla="*/ 0 w 644"/>
              <a:gd name="T13" fmla="*/ 0 h 707"/>
              <a:gd name="T14" fmla="*/ 644 w 644"/>
              <a:gd name="T15" fmla="*/ 707 h 707"/>
            </a:gdLst>
            <a:ahLst/>
            <a:cxnLst>
              <a:cxn ang="T8">
                <a:pos x="T0" y="T1"/>
              </a:cxn>
              <a:cxn ang="T9">
                <a:pos x="T2" y="T3"/>
              </a:cxn>
              <a:cxn ang="T10">
                <a:pos x="T4" y="T5"/>
              </a:cxn>
              <a:cxn ang="T11">
                <a:pos x="T6" y="T7"/>
              </a:cxn>
            </a:cxnLst>
            <a:rect l="T12" t="T13" r="T14" b="T15"/>
            <a:pathLst>
              <a:path w="644" h="707">
                <a:moveTo>
                  <a:pt x="0" y="458"/>
                </a:moveTo>
                <a:lnTo>
                  <a:pt x="456" y="0"/>
                </a:lnTo>
                <a:lnTo>
                  <a:pt x="643" y="706"/>
                </a:lnTo>
                <a:lnTo>
                  <a:pt x="0" y="458"/>
                </a:lnTo>
              </a:path>
            </a:pathLst>
          </a:custGeom>
          <a:solidFill>
            <a:schemeClr val="tx2"/>
          </a:solidFill>
          <a:ln w="12700" cap="rnd">
            <a:solidFill>
              <a:schemeClr val="tx1"/>
            </a:solidFill>
            <a:round/>
            <a:headEnd/>
            <a:tailEnd/>
          </a:ln>
        </p:spPr>
        <p:txBody>
          <a:bodyPr/>
          <a:lstStyle/>
          <a:p>
            <a:endParaRPr lang="en-US"/>
          </a:p>
        </p:txBody>
      </p:sp>
      <p:sp>
        <p:nvSpPr>
          <p:cNvPr id="32805" name="Line 39"/>
          <p:cNvSpPr>
            <a:spLocks noChangeShapeType="1"/>
          </p:cNvSpPr>
          <p:nvPr/>
        </p:nvSpPr>
        <p:spPr bwMode="auto">
          <a:xfrm flipV="1">
            <a:off x="3276600" y="4262439"/>
            <a:ext cx="1447800" cy="85725"/>
          </a:xfrm>
          <a:prstGeom prst="line">
            <a:avLst/>
          </a:prstGeom>
          <a:noFill/>
          <a:ln w="12700">
            <a:solidFill>
              <a:schemeClr val="bg2"/>
            </a:solidFill>
            <a:prstDash val="dash"/>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endParaRPr lang="en-US"/>
          </a:p>
        </p:txBody>
      </p:sp>
      <p:sp>
        <p:nvSpPr>
          <p:cNvPr id="32806" name="Line 40"/>
          <p:cNvSpPr>
            <a:spLocks noChangeShapeType="1"/>
          </p:cNvSpPr>
          <p:nvPr/>
        </p:nvSpPr>
        <p:spPr bwMode="auto">
          <a:xfrm>
            <a:off x="4724400" y="5110164"/>
            <a:ext cx="4110038" cy="681037"/>
          </a:xfrm>
          <a:prstGeom prst="line">
            <a:avLst/>
          </a:prstGeom>
          <a:noFill/>
          <a:ln w="12700">
            <a:solidFill>
              <a:schemeClr val="tx1"/>
            </a:solidFill>
            <a:prstDash val="dash"/>
            <a:round/>
            <a:headEnd type="none" w="sm" len="sm"/>
            <a:tailEnd type="stealth" w="med" len="med"/>
          </a:ln>
          <a:extLst>
            <a:ext uri="{909E8E84-426E-40dd-AFC4-6F175D3DCCD1}">
              <a14:hiddenFill xmlns="" xmlns:a14="http://schemas.microsoft.com/office/drawing/2010/main">
                <a:noFill/>
              </a14:hiddenFill>
            </a:ext>
          </a:extLst>
        </p:spPr>
        <p:txBody>
          <a:bodyPr wrap="none" anchor="ctr"/>
          <a:lstStyle/>
          <a:p>
            <a:endParaRPr lang="en-US"/>
          </a:p>
        </p:txBody>
      </p:sp>
      <p:sp>
        <p:nvSpPr>
          <p:cNvPr id="32807" name="Line 41"/>
          <p:cNvSpPr>
            <a:spLocks noChangeShapeType="1"/>
          </p:cNvSpPr>
          <p:nvPr/>
        </p:nvSpPr>
        <p:spPr bwMode="auto">
          <a:xfrm>
            <a:off x="3657601" y="5329239"/>
            <a:ext cx="1057275" cy="33337"/>
          </a:xfrm>
          <a:prstGeom prst="line">
            <a:avLst/>
          </a:prstGeom>
          <a:noFill/>
          <a:ln w="12700">
            <a:solidFill>
              <a:schemeClr val="bg2"/>
            </a:solidFill>
            <a:prstDash val="dash"/>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endParaRPr lang="en-US"/>
          </a:p>
        </p:txBody>
      </p:sp>
      <p:sp>
        <p:nvSpPr>
          <p:cNvPr id="32808" name="Rectangle 42"/>
          <p:cNvSpPr>
            <a:spLocks noGrp="1" noChangeArrowheads="1"/>
          </p:cNvSpPr>
          <p:nvPr>
            <p:ph type="title"/>
          </p:nvPr>
        </p:nvSpPr>
        <p:spPr>
          <a:xfrm>
            <a:off x="1524001" y="666656"/>
            <a:ext cx="8913813" cy="914400"/>
          </a:xfrm>
        </p:spPr>
        <p:txBody>
          <a:bodyPr/>
          <a:lstStyle/>
          <a:p>
            <a:r>
              <a:rPr lang="en-US">
                <a:latin typeface="Arial" charset="0"/>
                <a:ea typeface="ＭＳ Ｐゴシック" charset="0"/>
                <a:cs typeface="ＭＳ Ｐゴシック" charset="0"/>
              </a:rPr>
              <a:t>Mapping a Texture</a:t>
            </a:r>
          </a:p>
        </p:txBody>
      </p:sp>
    </p:spTree>
    <p:extLst>
      <p:ext uri="{BB962C8B-B14F-4D97-AF65-F5344CB8AC3E}">
        <p14:creationId xmlns:p14="http://schemas.microsoft.com/office/powerpoint/2010/main" val="4051838698"/>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p:cNvSpPr>
            <a:spLocks noGrp="1" noChangeArrowheads="1"/>
          </p:cNvSpPr>
          <p:nvPr>
            <p:ph type="title"/>
          </p:nvPr>
        </p:nvSpPr>
        <p:spPr>
          <a:xfrm>
            <a:off x="1524001" y="666656"/>
            <a:ext cx="8913813" cy="914400"/>
          </a:xfrm>
        </p:spPr>
        <p:txBody>
          <a:bodyPr/>
          <a:lstStyle/>
          <a:p>
            <a:r>
              <a:rPr lang="en-US" dirty="0">
                <a:latin typeface="Arial" charset="0"/>
                <a:ea typeface="ＭＳ Ｐゴシック" charset="0"/>
                <a:cs typeface="ＭＳ Ｐゴシック" charset="0"/>
              </a:rPr>
              <a:t>Mapping a Texture</a:t>
            </a:r>
          </a:p>
        </p:txBody>
      </p:sp>
      <p:sp>
        <p:nvSpPr>
          <p:cNvPr id="35844" name="Rectangle 3"/>
          <p:cNvSpPr>
            <a:spLocks noGrp="1" noChangeArrowheads="1"/>
          </p:cNvSpPr>
          <p:nvPr>
            <p:ph type="body" idx="1"/>
          </p:nvPr>
        </p:nvSpPr>
        <p:spPr>
          <a:xfrm>
            <a:off x="1990724" y="1581057"/>
            <a:ext cx="7610476" cy="3670767"/>
          </a:xfrm>
        </p:spPr>
        <p:txBody>
          <a:bodyPr/>
          <a:lstStyle/>
          <a:p>
            <a:pPr>
              <a:buFontTx/>
              <a:buNone/>
            </a:pPr>
            <a:r>
              <a:rPr lang="en-US" sz="2700" dirty="0">
                <a:ea typeface="ＭＳ Ｐゴシック" charset="0"/>
                <a:cs typeface="ＭＳ Ｐゴシック" charset="0"/>
              </a:rPr>
              <a:t>Can be distortions</a:t>
            </a:r>
          </a:p>
        </p:txBody>
      </p:sp>
      <p:pic>
        <p:nvPicPr>
          <p:cNvPr id="35845" name="Picture 5" descr="AN07F2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400" y="4038601"/>
            <a:ext cx="7640638" cy="20685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5846" name="Text Box 6"/>
          <p:cNvSpPr txBox="1">
            <a:spLocks noChangeArrowheads="1"/>
          </p:cNvSpPr>
          <p:nvPr/>
        </p:nvSpPr>
        <p:spPr bwMode="auto">
          <a:xfrm>
            <a:off x="1981200" y="3200401"/>
            <a:ext cx="2614818"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none" anchorCtr="1">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a:latin typeface="Arial" charset="0"/>
              </a:rPr>
              <a:t>good selection</a:t>
            </a:r>
          </a:p>
          <a:p>
            <a:r>
              <a:rPr lang="en-US">
                <a:latin typeface="Arial" charset="0"/>
              </a:rPr>
              <a:t>of tex coordinates</a:t>
            </a:r>
          </a:p>
        </p:txBody>
      </p:sp>
      <p:sp>
        <p:nvSpPr>
          <p:cNvPr id="35847" name="Text Box 7"/>
          <p:cNvSpPr txBox="1">
            <a:spLocks noChangeArrowheads="1"/>
          </p:cNvSpPr>
          <p:nvPr/>
        </p:nvSpPr>
        <p:spPr bwMode="auto">
          <a:xfrm>
            <a:off x="4876800" y="3200401"/>
            <a:ext cx="2614818"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none" anchorCtr="1">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a:latin typeface="Arial" charset="0"/>
              </a:rPr>
              <a:t>poor selection</a:t>
            </a:r>
          </a:p>
          <a:p>
            <a:r>
              <a:rPr lang="en-US">
                <a:latin typeface="Arial" charset="0"/>
              </a:rPr>
              <a:t>of tex coordinates</a:t>
            </a:r>
          </a:p>
        </p:txBody>
      </p:sp>
      <p:sp>
        <p:nvSpPr>
          <p:cNvPr id="35848" name="Text Box 8"/>
          <p:cNvSpPr txBox="1">
            <a:spLocks noChangeArrowheads="1"/>
          </p:cNvSpPr>
          <p:nvPr/>
        </p:nvSpPr>
        <p:spPr bwMode="auto">
          <a:xfrm>
            <a:off x="7750176" y="2514600"/>
            <a:ext cx="2945037" cy="15696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none" anchorCtr="1">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dirty="0">
                <a:latin typeface="Arial" charset="0"/>
              </a:rPr>
              <a:t>texture stretched</a:t>
            </a:r>
          </a:p>
          <a:p>
            <a:r>
              <a:rPr lang="en-US" dirty="0">
                <a:latin typeface="Arial" charset="0"/>
              </a:rPr>
              <a:t>over trapezoid </a:t>
            </a:r>
          </a:p>
          <a:p>
            <a:r>
              <a:rPr lang="en-US" dirty="0">
                <a:latin typeface="Arial" charset="0"/>
              </a:rPr>
              <a:t>showing effects of </a:t>
            </a:r>
          </a:p>
          <a:p>
            <a:r>
              <a:rPr lang="en-US" dirty="0">
                <a:latin typeface="Arial" charset="0"/>
              </a:rPr>
              <a:t>bilinear interpolation</a:t>
            </a:r>
          </a:p>
        </p:txBody>
      </p:sp>
    </p:spTree>
    <p:extLst>
      <p:ext uri="{BB962C8B-B14F-4D97-AF65-F5344CB8AC3E}">
        <p14:creationId xmlns:p14="http://schemas.microsoft.com/office/powerpoint/2010/main" val="24631242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r>
              <a:rPr lang="en-US" dirty="0">
                <a:latin typeface="Lato" panose="020F0502020204030203"/>
                <a:ea typeface="ＭＳ Ｐゴシック" charset="0"/>
                <a:cs typeface="ＭＳ Ｐゴシック" charset="0"/>
              </a:rPr>
              <a:t>Basic Steps in </a:t>
            </a:r>
            <a:r>
              <a:rPr lang="en-US" dirty="0" err="1">
                <a:latin typeface="Lato" panose="020F0502020204030203"/>
                <a:ea typeface="ＭＳ Ｐゴシック" charset="0"/>
                <a:cs typeface="ＭＳ Ｐゴシック" charset="0"/>
              </a:rPr>
              <a:t>WebGL</a:t>
            </a:r>
            <a:endParaRPr lang="en-US" dirty="0">
              <a:latin typeface="Lato" panose="020F0502020204030203"/>
              <a:ea typeface="ＭＳ Ｐゴシック" charset="0"/>
              <a:cs typeface="ＭＳ Ｐゴシック" charset="0"/>
            </a:endParaRPr>
          </a:p>
        </p:txBody>
      </p:sp>
      <p:sp>
        <p:nvSpPr>
          <p:cNvPr id="19460" name="Rectangle 3"/>
          <p:cNvSpPr>
            <a:spLocks noGrp="1" noChangeArrowheads="1"/>
          </p:cNvSpPr>
          <p:nvPr>
            <p:ph type="body" idx="1"/>
          </p:nvPr>
        </p:nvSpPr>
        <p:spPr>
          <a:xfrm>
            <a:off x="995493" y="1899277"/>
            <a:ext cx="8724900" cy="3670767"/>
          </a:xfrm>
        </p:spPr>
        <p:txBody>
          <a:bodyPr>
            <a:normAutofit lnSpcReduction="10000"/>
          </a:bodyPr>
          <a:lstStyle/>
          <a:p>
            <a:pPr marL="590550" indent="-590550">
              <a:buNone/>
            </a:pPr>
            <a:r>
              <a:rPr lang="en-US" dirty="0">
                <a:ea typeface="ＭＳ Ｐゴシック" charset="0"/>
                <a:cs typeface="ＭＳ Ｐゴシック" charset="0"/>
              </a:rPr>
              <a:t>Three steps to applying a texture</a:t>
            </a:r>
          </a:p>
          <a:p>
            <a:pPr marL="952500" lvl="1" indent="-495300">
              <a:buFontTx/>
              <a:buAutoNum type="arabicPeriod"/>
            </a:pPr>
            <a:r>
              <a:rPr lang="en-US" sz="2600" b="1" dirty="0">
                <a:ea typeface="ＭＳ Ｐゴシック" charset="0"/>
              </a:rPr>
              <a:t>specify the texture</a:t>
            </a:r>
          </a:p>
          <a:p>
            <a:pPr marL="1295400" lvl="2" indent="-381000"/>
            <a:r>
              <a:rPr lang="en-US" sz="2400" dirty="0">
                <a:ea typeface="ＭＳ Ｐゴシック" charset="0"/>
              </a:rPr>
              <a:t>read or generate image</a:t>
            </a:r>
          </a:p>
          <a:p>
            <a:pPr marL="1295400" lvl="2" indent="-381000"/>
            <a:r>
              <a:rPr lang="en-US" sz="2400" dirty="0">
                <a:ea typeface="ＭＳ Ｐゴシック" charset="0"/>
              </a:rPr>
              <a:t>assign to texture</a:t>
            </a:r>
          </a:p>
          <a:p>
            <a:pPr marL="1295400" lvl="2" indent="-381000"/>
            <a:r>
              <a:rPr lang="en-US" sz="2400" dirty="0">
                <a:ea typeface="ＭＳ Ｐゴシック" charset="0"/>
              </a:rPr>
              <a:t>enable texturing</a:t>
            </a:r>
          </a:p>
          <a:p>
            <a:pPr marL="952500" lvl="1" indent="-495300">
              <a:buFontTx/>
              <a:buAutoNum type="arabicPeriod"/>
            </a:pPr>
            <a:r>
              <a:rPr lang="en-US" sz="2600" b="1" dirty="0">
                <a:ea typeface="ＭＳ Ｐゴシック" charset="0"/>
              </a:rPr>
              <a:t>assign texture coordinates to vertices</a:t>
            </a:r>
          </a:p>
          <a:p>
            <a:pPr marL="1295400" lvl="2" indent="-381000">
              <a:buClr>
                <a:schemeClr val="tx1"/>
              </a:buClr>
            </a:pPr>
            <a:r>
              <a:rPr lang="en-US" sz="2400" dirty="0">
                <a:ea typeface="ＭＳ Ｐゴシック" charset="0"/>
              </a:rPr>
              <a:t>proper mapping function is left to application</a:t>
            </a:r>
          </a:p>
          <a:p>
            <a:pPr marL="952500" lvl="1" indent="-495300">
              <a:buFontTx/>
              <a:buAutoNum type="arabicPeriod"/>
            </a:pPr>
            <a:r>
              <a:rPr lang="en-US" sz="2600" b="1" dirty="0">
                <a:ea typeface="ＭＳ Ｐゴシック" charset="0"/>
              </a:rPr>
              <a:t>specify texture parameters</a:t>
            </a:r>
          </a:p>
          <a:p>
            <a:pPr marL="1295400" lvl="2" indent="-381000"/>
            <a:r>
              <a:rPr lang="en-US" sz="2400" dirty="0">
                <a:ea typeface="ＭＳ Ｐゴシック" charset="0"/>
              </a:rPr>
              <a:t>wrapping, filtering</a:t>
            </a:r>
          </a:p>
        </p:txBody>
      </p:sp>
    </p:spTree>
    <p:extLst>
      <p:ext uri="{BB962C8B-B14F-4D97-AF65-F5344CB8AC3E}">
        <p14:creationId xmlns:p14="http://schemas.microsoft.com/office/powerpoint/2010/main" val="1959780253"/>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body" idx="1"/>
          </p:nvPr>
        </p:nvSpPr>
        <p:spPr>
          <a:xfrm>
            <a:off x="439024" y="1635853"/>
            <a:ext cx="11752976" cy="4501393"/>
          </a:xfrm>
          <a:noFill/>
        </p:spPr>
        <p:txBody>
          <a:bodyPr vert="horz" lIns="90488" tIns="44450" rIns="90488" bIns="44450" rtlCol="0">
            <a:normAutofit/>
          </a:bodyPr>
          <a:lstStyle/>
          <a:p>
            <a:r>
              <a:rPr lang="en-US" sz="2700" dirty="0">
                <a:ea typeface="ＭＳ Ｐゴシック" charset="0"/>
                <a:cs typeface="ＭＳ Ｐゴシック" charset="0"/>
              </a:rPr>
              <a:t>Define a texture image from an array of </a:t>
            </a:r>
            <a:br>
              <a:rPr lang="en-US" sz="2700" dirty="0">
                <a:ea typeface="ＭＳ Ｐゴシック" charset="0"/>
                <a:cs typeface="ＭＳ Ｐゴシック" charset="0"/>
              </a:rPr>
            </a:br>
            <a:r>
              <a:rPr lang="en-US" sz="2700" dirty="0">
                <a:ea typeface="ＭＳ Ｐゴシック" charset="0"/>
                <a:cs typeface="ＭＳ Ｐゴシック" charset="0"/>
              </a:rPr>
              <a:t>   </a:t>
            </a:r>
            <a:r>
              <a:rPr lang="en-US" sz="2700" i="1" dirty="0" err="1">
                <a:ea typeface="ＭＳ Ｐゴシック" charset="0"/>
                <a:cs typeface="ＭＳ Ｐゴシック" charset="0"/>
              </a:rPr>
              <a:t>texels</a:t>
            </a:r>
            <a:r>
              <a:rPr lang="en-US" sz="2700" dirty="0">
                <a:ea typeface="ＭＳ Ｐゴシック" charset="0"/>
                <a:cs typeface="ＭＳ Ｐゴシック" charset="0"/>
              </a:rPr>
              <a:t> (texture elements) in CPU memory</a:t>
            </a:r>
            <a:endParaRPr lang="en-US" sz="2200" b="1" dirty="0">
              <a:ea typeface="ＭＳ Ｐゴシック" charset="0"/>
              <a:cs typeface="ＭＳ Ｐゴシック" charset="0"/>
            </a:endParaRPr>
          </a:p>
          <a:p>
            <a:r>
              <a:rPr lang="en-US" sz="2700" dirty="0">
                <a:ea typeface="ＭＳ Ｐゴシック" charset="0"/>
                <a:cs typeface="ＭＳ Ｐゴシック" charset="0"/>
              </a:rPr>
              <a:t>Use an image in a standard format such as JPEG</a:t>
            </a:r>
          </a:p>
          <a:p>
            <a:pPr lvl="1"/>
            <a:r>
              <a:rPr lang="en-US" sz="2200" dirty="0">
                <a:ea typeface="ＭＳ Ｐゴシック" charset="0"/>
              </a:rPr>
              <a:t>Scanned image</a:t>
            </a:r>
          </a:p>
          <a:p>
            <a:pPr lvl="1"/>
            <a:r>
              <a:rPr lang="en-US" sz="2200" dirty="0">
                <a:ea typeface="ＭＳ Ｐゴシック" charset="0"/>
              </a:rPr>
              <a:t>Generate by application code</a:t>
            </a:r>
          </a:p>
          <a:p>
            <a:r>
              <a:rPr lang="en-US" sz="2700" dirty="0" err="1">
                <a:ea typeface="ＭＳ Ｐゴシック" charset="0"/>
                <a:cs typeface="ＭＳ Ｐゴシック" charset="0"/>
              </a:rPr>
              <a:t>WebGL</a:t>
            </a:r>
            <a:r>
              <a:rPr lang="en-US" sz="2700" dirty="0">
                <a:ea typeface="ＭＳ Ｐゴシック" charset="0"/>
                <a:cs typeface="ＭＳ Ｐゴシック" charset="0"/>
              </a:rPr>
              <a:t> supports only 2 dimensional texture maps</a:t>
            </a:r>
          </a:p>
          <a:p>
            <a:pPr lvl="1"/>
            <a:r>
              <a:rPr lang="en-US" sz="2200" dirty="0">
                <a:ea typeface="ＭＳ Ｐゴシック" charset="0"/>
              </a:rPr>
              <a:t>no need to enable as in desktop OpenGL</a:t>
            </a:r>
          </a:p>
          <a:p>
            <a:pPr lvl="1"/>
            <a:r>
              <a:rPr lang="en-US" sz="2200" dirty="0">
                <a:ea typeface="ＭＳ Ｐゴシック" charset="0"/>
              </a:rPr>
              <a:t>desktop OpenGL supports 1-4 dimensional texture maps</a:t>
            </a:r>
          </a:p>
        </p:txBody>
      </p:sp>
      <p:sp>
        <p:nvSpPr>
          <p:cNvPr id="27652" name="Rectangle 3"/>
          <p:cNvSpPr>
            <a:spLocks noGrp="1" noChangeArrowheads="1"/>
          </p:cNvSpPr>
          <p:nvPr>
            <p:ph type="title"/>
          </p:nvPr>
        </p:nvSpPr>
        <p:spPr>
          <a:xfrm>
            <a:off x="2895600" y="228600"/>
            <a:ext cx="7086600" cy="1066800"/>
          </a:xfrm>
        </p:spPr>
        <p:txBody>
          <a:bodyPr/>
          <a:lstStyle/>
          <a:p>
            <a:r>
              <a:rPr lang="en-US" dirty="0">
                <a:latin typeface="Lato" panose="020F0502020204030203"/>
                <a:ea typeface="ＭＳ Ｐゴシック" charset="0"/>
                <a:cs typeface="ＭＳ Ｐゴシック" charset="0"/>
              </a:rPr>
              <a:t>Specifying a Texture Image</a:t>
            </a:r>
          </a:p>
        </p:txBody>
      </p:sp>
    </p:spTree>
    <p:extLst>
      <p:ext uri="{BB962C8B-B14F-4D97-AF65-F5344CB8AC3E}">
        <p14:creationId xmlns:p14="http://schemas.microsoft.com/office/powerpoint/2010/main" val="2826320105"/>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r>
              <a:rPr lang="en-US" dirty="0">
                <a:latin typeface="Lato" panose="020F0502020204030203"/>
                <a:ea typeface="ＭＳ Ｐゴシック" charset="0"/>
                <a:cs typeface="ＭＳ Ｐゴシック" charset="0"/>
              </a:rPr>
              <a:t>The Limits of Geometric Modeling</a:t>
            </a:r>
          </a:p>
        </p:txBody>
      </p:sp>
      <p:sp>
        <p:nvSpPr>
          <p:cNvPr id="19460" name="Rectangle 3"/>
          <p:cNvSpPr>
            <a:spLocks noGrp="1" noChangeArrowheads="1"/>
          </p:cNvSpPr>
          <p:nvPr>
            <p:ph type="body" idx="1"/>
          </p:nvPr>
        </p:nvSpPr>
        <p:spPr>
          <a:xfrm>
            <a:off x="327171" y="1509532"/>
            <a:ext cx="10284370" cy="4724400"/>
          </a:xfrm>
        </p:spPr>
        <p:txBody>
          <a:bodyPr/>
          <a:lstStyle/>
          <a:p>
            <a:r>
              <a:rPr lang="en-US" dirty="0">
                <a:latin typeface="Lato" panose="020F0502020204030203"/>
                <a:ea typeface="ＭＳ Ｐゴシック" charset="0"/>
                <a:cs typeface="ＭＳ Ｐゴシック" charset="0"/>
              </a:rPr>
              <a:t>Graphics cards can render over 20 billion polygons per second</a:t>
            </a:r>
            <a:br>
              <a:rPr lang="en-US" dirty="0">
                <a:latin typeface="Lato" panose="020F0502020204030203"/>
                <a:ea typeface="ＭＳ Ｐゴシック" charset="0"/>
                <a:cs typeface="ＭＳ Ｐゴシック" charset="0"/>
              </a:rPr>
            </a:br>
            <a:r>
              <a:rPr lang="en-US" sz="1600" dirty="0">
                <a:latin typeface="Lato" panose="020F0502020204030203"/>
                <a:ea typeface="ＭＳ Ｐゴシック" charset="0"/>
                <a:cs typeface="ＭＳ Ｐゴシック" charset="0"/>
              </a:rPr>
              <a:t>(NVIDIA 2080 TI  in 2018)</a:t>
            </a:r>
          </a:p>
          <a:p>
            <a:r>
              <a:rPr lang="en-US" dirty="0">
                <a:latin typeface="Lato" panose="020F0502020204030203"/>
                <a:ea typeface="ＭＳ Ｐゴシック" charset="0"/>
                <a:cs typeface="ＭＳ Ｐゴシック" charset="0"/>
              </a:rPr>
              <a:t>That number is still insufficient for many visual phenomena</a:t>
            </a:r>
          </a:p>
          <a:p>
            <a:r>
              <a:rPr lang="en-US" dirty="0">
                <a:latin typeface="Lato" panose="020F0502020204030203"/>
                <a:ea typeface="ＭＳ Ｐゴシック" charset="0"/>
                <a:cs typeface="ＭＳ Ｐゴシック" charset="0"/>
              </a:rPr>
              <a:t>Consider rendering a herd of 100s of bumpy-skinned dinosaurs</a:t>
            </a:r>
          </a:p>
          <a:p>
            <a:pPr marL="0" indent="0">
              <a:buNone/>
            </a:pPr>
            <a:endParaRPr lang="en-US" dirty="0">
              <a:latin typeface="Arial" charset="0"/>
              <a:ea typeface="ＭＳ Ｐゴシック" charset="0"/>
              <a:cs typeface="ＭＳ Ｐゴシック" charset="0"/>
            </a:endParaRPr>
          </a:p>
          <a:p>
            <a:pPr marL="349250" lvl="1" indent="0">
              <a:buNone/>
            </a:pPr>
            <a:endParaRPr lang="en-US" dirty="0">
              <a:latin typeface="Arial" charset="0"/>
              <a:ea typeface="ＭＳ Ｐゴシック" charset="0"/>
            </a:endParaRPr>
          </a:p>
        </p:txBody>
      </p:sp>
      <p:pic>
        <p:nvPicPr>
          <p:cNvPr id="2" name="Picture 1"/>
          <p:cNvPicPr>
            <a:picLocks noChangeAspect="1"/>
          </p:cNvPicPr>
          <p:nvPr/>
        </p:nvPicPr>
        <p:blipFill rotWithShape="1">
          <a:blip r:embed="rId2"/>
          <a:srcRect l="31338"/>
          <a:stretch/>
        </p:blipFill>
        <p:spPr>
          <a:xfrm>
            <a:off x="1753299" y="3429000"/>
            <a:ext cx="6962640" cy="3081612"/>
          </a:xfrm>
          <a:prstGeom prst="rect">
            <a:avLst/>
          </a:prstGeom>
        </p:spPr>
      </p:pic>
    </p:spTree>
    <p:extLst>
      <p:ext uri="{BB962C8B-B14F-4D97-AF65-F5344CB8AC3E}">
        <p14:creationId xmlns:p14="http://schemas.microsoft.com/office/powerpoint/2010/main" val="1618798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a:xfrm>
            <a:off x="1524001" y="368768"/>
            <a:ext cx="8913813" cy="914400"/>
          </a:xfrm>
        </p:spPr>
        <p:txBody>
          <a:bodyPr/>
          <a:lstStyle/>
          <a:p>
            <a:r>
              <a:rPr lang="en-US" sz="3300" dirty="0">
                <a:latin typeface="Arial" charset="0"/>
                <a:ea typeface="ＭＳ Ｐゴシック" charset="0"/>
                <a:cs typeface="ＭＳ Ｐゴシック" charset="0"/>
              </a:rPr>
              <a:t>Define Image as a Texture</a:t>
            </a:r>
          </a:p>
        </p:txBody>
      </p:sp>
      <p:sp>
        <p:nvSpPr>
          <p:cNvPr id="29700" name="Rectangle 3"/>
          <p:cNvSpPr>
            <a:spLocks noGrp="1" noChangeArrowheads="1"/>
          </p:cNvSpPr>
          <p:nvPr>
            <p:ph type="body" idx="1"/>
          </p:nvPr>
        </p:nvSpPr>
        <p:spPr>
          <a:xfrm>
            <a:off x="2209800" y="1524000"/>
            <a:ext cx="7772400" cy="4800600"/>
          </a:xfrm>
        </p:spPr>
        <p:txBody>
          <a:bodyPr>
            <a:normAutofit/>
          </a:bodyPr>
          <a:lstStyle/>
          <a:p>
            <a:pPr>
              <a:lnSpc>
                <a:spcPct val="90000"/>
              </a:lnSpc>
              <a:buFontTx/>
              <a:buNone/>
            </a:pPr>
            <a:r>
              <a:rPr lang="en-US" sz="2000" b="1" dirty="0">
                <a:latin typeface="Courier New" charset="0"/>
                <a:ea typeface="ＭＳ Ｐゴシック" charset="0"/>
                <a:cs typeface="ＭＳ Ｐゴシック" charset="0"/>
              </a:rPr>
              <a:t>gl.texImage2D( target, level, components,</a:t>
            </a:r>
            <a:br>
              <a:rPr lang="en-US" sz="2000" b="1" dirty="0">
                <a:latin typeface="Courier New" charset="0"/>
                <a:ea typeface="ＭＳ Ｐゴシック" charset="0"/>
                <a:cs typeface="ＭＳ Ｐゴシック" charset="0"/>
              </a:rPr>
            </a:br>
            <a:r>
              <a:rPr lang="en-US" sz="2000" b="1" dirty="0">
                <a:latin typeface="Courier New" charset="0"/>
                <a:ea typeface="ＭＳ Ｐゴシック" charset="0"/>
                <a:cs typeface="ＭＳ Ｐゴシック" charset="0"/>
              </a:rPr>
              <a:t>   w, h, border, format, type, </a:t>
            </a:r>
            <a:r>
              <a:rPr lang="en-US" sz="2000" b="1" dirty="0" err="1">
                <a:latin typeface="Courier New" charset="0"/>
                <a:ea typeface="ＭＳ Ｐゴシック" charset="0"/>
                <a:cs typeface="ＭＳ Ｐゴシック" charset="0"/>
              </a:rPr>
              <a:t>texels</a:t>
            </a:r>
            <a:r>
              <a:rPr lang="en-US" sz="2400" b="1" dirty="0">
                <a:latin typeface="Courier New" charset="0"/>
                <a:ea typeface="ＭＳ Ｐゴシック" charset="0"/>
                <a:cs typeface="ＭＳ Ｐゴシック" charset="0"/>
              </a:rPr>
              <a:t> );</a:t>
            </a:r>
          </a:p>
          <a:p>
            <a:pPr>
              <a:lnSpc>
                <a:spcPct val="90000"/>
              </a:lnSpc>
              <a:buFontTx/>
              <a:buNone/>
            </a:pPr>
            <a:endParaRPr lang="en-US" sz="1400" b="1" dirty="0">
              <a:latin typeface="Courier New" charset="0"/>
              <a:ea typeface="ＭＳ Ｐゴシック" charset="0"/>
              <a:cs typeface="ＭＳ Ｐゴシック" charset="0"/>
            </a:endParaRPr>
          </a:p>
          <a:p>
            <a:pPr>
              <a:lnSpc>
                <a:spcPct val="90000"/>
              </a:lnSpc>
              <a:buFontTx/>
              <a:buNone/>
            </a:pPr>
            <a:r>
              <a:rPr lang="en-US" sz="2400" b="1" dirty="0">
                <a:latin typeface="Courier New" charset="0"/>
                <a:ea typeface="ＭＳ Ｐゴシック" charset="0"/>
                <a:cs typeface="ＭＳ Ｐゴシック" charset="0"/>
              </a:rPr>
              <a:t>	</a:t>
            </a:r>
            <a:r>
              <a:rPr lang="en-US" sz="2000" b="1" dirty="0">
                <a:latin typeface="Courier New" charset="0"/>
                <a:ea typeface="ＭＳ Ｐゴシック" charset="0"/>
                <a:cs typeface="ＭＳ Ｐゴシック" charset="0"/>
              </a:rPr>
              <a:t>target: </a:t>
            </a:r>
            <a:r>
              <a:rPr lang="en-US" sz="2400" dirty="0">
                <a:latin typeface="Arial" charset="0"/>
                <a:ea typeface="ＭＳ Ｐゴシック" charset="0"/>
                <a:cs typeface="ＭＳ Ｐゴシック" charset="0"/>
              </a:rPr>
              <a:t>type of texture, e.g.</a:t>
            </a:r>
            <a:r>
              <a:rPr lang="en-US" sz="2000" b="1" dirty="0">
                <a:latin typeface="Courier New" charset="0"/>
                <a:ea typeface="ＭＳ Ｐゴシック" charset="0"/>
                <a:cs typeface="ＭＳ Ｐゴシック" charset="0"/>
              </a:rPr>
              <a:t> GL_TEXTURE_2D</a:t>
            </a:r>
          </a:p>
          <a:p>
            <a:pPr>
              <a:lnSpc>
                <a:spcPct val="90000"/>
              </a:lnSpc>
              <a:buFontTx/>
              <a:buNone/>
            </a:pPr>
            <a:r>
              <a:rPr lang="en-US" sz="2000" b="1" dirty="0">
                <a:latin typeface="Courier New" charset="0"/>
                <a:ea typeface="ＭＳ Ｐゴシック" charset="0"/>
                <a:cs typeface="ＭＳ Ｐゴシック" charset="0"/>
              </a:rPr>
              <a:t>	level: </a:t>
            </a:r>
            <a:r>
              <a:rPr lang="en-US" sz="2400" dirty="0">
                <a:latin typeface="Arial" charset="0"/>
                <a:ea typeface="ＭＳ Ｐゴシック" charset="0"/>
                <a:cs typeface="ＭＳ Ｐゴシック" charset="0"/>
              </a:rPr>
              <a:t>used for </a:t>
            </a:r>
            <a:r>
              <a:rPr lang="en-US" sz="2400" dirty="0" err="1">
                <a:latin typeface="Arial" charset="0"/>
                <a:ea typeface="ＭＳ Ｐゴシック" charset="0"/>
                <a:cs typeface="ＭＳ Ｐゴシック" charset="0"/>
              </a:rPr>
              <a:t>mipmapping</a:t>
            </a:r>
            <a:r>
              <a:rPr lang="en-US" sz="2400" dirty="0">
                <a:latin typeface="Arial" charset="0"/>
                <a:ea typeface="ＭＳ Ｐゴシック" charset="0"/>
                <a:cs typeface="ＭＳ Ｐゴシック" charset="0"/>
              </a:rPr>
              <a:t> (discussed later)</a:t>
            </a:r>
          </a:p>
          <a:p>
            <a:pPr>
              <a:lnSpc>
                <a:spcPct val="90000"/>
              </a:lnSpc>
              <a:buFontTx/>
              <a:buNone/>
            </a:pPr>
            <a:r>
              <a:rPr lang="en-US" sz="2000" b="1" dirty="0">
                <a:latin typeface="Courier New" charset="0"/>
                <a:ea typeface="ＭＳ Ｐゴシック" charset="0"/>
                <a:cs typeface="ＭＳ Ｐゴシック" charset="0"/>
              </a:rPr>
              <a:t>	components: </a:t>
            </a:r>
            <a:r>
              <a:rPr lang="en-US" sz="2400" dirty="0">
                <a:latin typeface="Arial" charset="0"/>
                <a:ea typeface="ＭＳ Ｐゴシック" charset="0"/>
                <a:cs typeface="ＭＳ Ｐゴシック" charset="0"/>
              </a:rPr>
              <a:t>elements per </a:t>
            </a:r>
            <a:r>
              <a:rPr lang="en-US" sz="2400" dirty="0" err="1">
                <a:latin typeface="Arial" charset="0"/>
                <a:ea typeface="ＭＳ Ｐゴシック" charset="0"/>
                <a:cs typeface="ＭＳ Ｐゴシック" charset="0"/>
              </a:rPr>
              <a:t>texel</a:t>
            </a:r>
            <a:endParaRPr lang="en-US" sz="2400" dirty="0">
              <a:latin typeface="Arial" charset="0"/>
              <a:ea typeface="ＭＳ Ｐゴシック" charset="0"/>
              <a:cs typeface="ＭＳ Ｐゴシック" charset="0"/>
            </a:endParaRPr>
          </a:p>
          <a:p>
            <a:pPr>
              <a:lnSpc>
                <a:spcPct val="90000"/>
              </a:lnSpc>
              <a:buFontTx/>
              <a:buNone/>
            </a:pPr>
            <a:r>
              <a:rPr lang="en-US" sz="2000" b="1" dirty="0">
                <a:latin typeface="Courier New" charset="0"/>
                <a:ea typeface="ＭＳ Ｐゴシック" charset="0"/>
                <a:cs typeface="ＭＳ Ｐゴシック" charset="0"/>
              </a:rPr>
              <a:t>	w, h: </a:t>
            </a:r>
            <a:r>
              <a:rPr lang="en-US" sz="2400" dirty="0">
                <a:latin typeface="Arial" charset="0"/>
                <a:ea typeface="ＭＳ Ｐゴシック" charset="0"/>
                <a:cs typeface="ＭＳ Ｐゴシック" charset="0"/>
              </a:rPr>
              <a:t>width and height of</a:t>
            </a:r>
            <a:r>
              <a:rPr lang="en-US" sz="2000" b="1" dirty="0">
                <a:latin typeface="Courier New" charset="0"/>
                <a:ea typeface="ＭＳ Ｐゴシック" charset="0"/>
                <a:cs typeface="ＭＳ Ｐゴシック" charset="0"/>
              </a:rPr>
              <a:t> </a:t>
            </a:r>
            <a:r>
              <a:rPr lang="en-US" sz="2000" b="1" dirty="0" err="1">
                <a:latin typeface="Courier New" charset="0"/>
                <a:ea typeface="ＭＳ Ｐゴシック" charset="0"/>
                <a:cs typeface="ＭＳ Ｐゴシック" charset="0"/>
              </a:rPr>
              <a:t>texels</a:t>
            </a:r>
            <a:r>
              <a:rPr lang="en-US" sz="2000" b="1" dirty="0">
                <a:latin typeface="Courier New" charset="0"/>
                <a:ea typeface="ＭＳ Ｐゴシック" charset="0"/>
                <a:cs typeface="ＭＳ Ｐゴシック" charset="0"/>
              </a:rPr>
              <a:t> </a:t>
            </a:r>
            <a:r>
              <a:rPr lang="en-US" sz="2400" dirty="0">
                <a:latin typeface="Arial" charset="0"/>
                <a:ea typeface="ＭＳ Ｐゴシック" charset="0"/>
                <a:cs typeface="ＭＳ Ｐゴシック" charset="0"/>
              </a:rPr>
              <a:t>in pixels</a:t>
            </a:r>
          </a:p>
          <a:p>
            <a:pPr>
              <a:lnSpc>
                <a:spcPct val="90000"/>
              </a:lnSpc>
              <a:buFontTx/>
              <a:buNone/>
            </a:pPr>
            <a:r>
              <a:rPr lang="en-US" sz="2000" b="1" dirty="0">
                <a:latin typeface="Courier New" charset="0"/>
                <a:ea typeface="ＭＳ Ｐゴシック" charset="0"/>
                <a:cs typeface="ＭＳ Ｐゴシック" charset="0"/>
              </a:rPr>
              <a:t>	border: </a:t>
            </a:r>
            <a:r>
              <a:rPr lang="en-US" sz="2400" dirty="0">
                <a:latin typeface="Arial" charset="0"/>
                <a:ea typeface="ＭＳ Ｐゴシック" charset="0"/>
                <a:cs typeface="ＭＳ Ｐゴシック" charset="0"/>
              </a:rPr>
              <a:t>used for smoothing (discussed later)</a:t>
            </a:r>
          </a:p>
          <a:p>
            <a:pPr>
              <a:lnSpc>
                <a:spcPct val="90000"/>
              </a:lnSpc>
              <a:buFontTx/>
              <a:buNone/>
            </a:pPr>
            <a:r>
              <a:rPr lang="en-US" sz="2000" b="1" dirty="0">
                <a:latin typeface="Courier New" charset="0"/>
                <a:ea typeface="ＭＳ Ｐゴシック" charset="0"/>
                <a:cs typeface="ＭＳ Ｐゴシック" charset="0"/>
              </a:rPr>
              <a:t>	format and type: </a:t>
            </a:r>
            <a:r>
              <a:rPr lang="en-US" sz="2400" dirty="0">
                <a:latin typeface="Arial" charset="0"/>
                <a:ea typeface="ＭＳ Ｐゴシック" charset="0"/>
                <a:cs typeface="ＭＳ Ｐゴシック" charset="0"/>
              </a:rPr>
              <a:t>describe </a:t>
            </a:r>
            <a:r>
              <a:rPr lang="en-US" sz="2400" dirty="0" err="1">
                <a:latin typeface="Arial" charset="0"/>
                <a:ea typeface="ＭＳ Ｐゴシック" charset="0"/>
                <a:cs typeface="ＭＳ Ｐゴシック" charset="0"/>
              </a:rPr>
              <a:t>texels</a:t>
            </a:r>
            <a:endParaRPr lang="en-US" sz="2400" dirty="0">
              <a:latin typeface="Arial" charset="0"/>
              <a:ea typeface="ＭＳ Ｐゴシック" charset="0"/>
              <a:cs typeface="ＭＳ Ｐゴシック" charset="0"/>
            </a:endParaRPr>
          </a:p>
          <a:p>
            <a:pPr>
              <a:lnSpc>
                <a:spcPct val="90000"/>
              </a:lnSpc>
              <a:buFontTx/>
              <a:buNone/>
            </a:pPr>
            <a:r>
              <a:rPr lang="en-US" sz="2000" b="1" dirty="0">
                <a:latin typeface="Courier New" charset="0"/>
                <a:ea typeface="ＭＳ Ｐゴシック" charset="0"/>
                <a:cs typeface="ＭＳ Ｐゴシック" charset="0"/>
              </a:rPr>
              <a:t>	</a:t>
            </a:r>
            <a:r>
              <a:rPr lang="en-US" sz="2000" b="1" dirty="0" err="1">
                <a:latin typeface="Courier New" charset="0"/>
                <a:ea typeface="ＭＳ Ｐゴシック" charset="0"/>
                <a:cs typeface="ＭＳ Ｐゴシック" charset="0"/>
              </a:rPr>
              <a:t>texels</a:t>
            </a:r>
            <a:r>
              <a:rPr lang="en-US" sz="2000" b="1" dirty="0">
                <a:latin typeface="Courier New" charset="0"/>
                <a:ea typeface="ＭＳ Ｐゴシック" charset="0"/>
                <a:cs typeface="ＭＳ Ｐゴシック" charset="0"/>
              </a:rPr>
              <a:t>: </a:t>
            </a:r>
            <a:r>
              <a:rPr lang="en-US" sz="2400" dirty="0">
                <a:latin typeface="Arial" charset="0"/>
                <a:ea typeface="ＭＳ Ｐゴシック" charset="0"/>
                <a:cs typeface="ＭＳ Ｐゴシック" charset="0"/>
              </a:rPr>
              <a:t>pointer to </a:t>
            </a:r>
            <a:r>
              <a:rPr lang="en-US" sz="2400" dirty="0" err="1">
                <a:latin typeface="Arial" charset="0"/>
                <a:ea typeface="ＭＳ Ｐゴシック" charset="0"/>
                <a:cs typeface="ＭＳ Ｐゴシック" charset="0"/>
              </a:rPr>
              <a:t>texel</a:t>
            </a:r>
            <a:r>
              <a:rPr lang="en-US" sz="2400" dirty="0">
                <a:latin typeface="Arial" charset="0"/>
                <a:ea typeface="ＭＳ Ｐゴシック" charset="0"/>
                <a:cs typeface="ＭＳ Ｐゴシック" charset="0"/>
              </a:rPr>
              <a:t> array</a:t>
            </a:r>
          </a:p>
          <a:p>
            <a:pPr>
              <a:lnSpc>
                <a:spcPct val="90000"/>
              </a:lnSpc>
              <a:buFontTx/>
              <a:buNone/>
            </a:pPr>
            <a:endParaRPr lang="en-US" sz="2400" dirty="0">
              <a:latin typeface="Arial" charset="0"/>
              <a:ea typeface="ＭＳ Ｐゴシック" charset="0"/>
              <a:cs typeface="ＭＳ Ｐゴシック" charset="0"/>
            </a:endParaRPr>
          </a:p>
          <a:p>
            <a:pPr>
              <a:lnSpc>
                <a:spcPct val="90000"/>
              </a:lnSpc>
              <a:buFontTx/>
              <a:buNone/>
            </a:pPr>
            <a:endParaRPr lang="en-US" sz="2000" b="1" dirty="0">
              <a:latin typeface="Courier New" charset="0"/>
              <a:ea typeface="ＭＳ Ｐゴシック" charset="0"/>
              <a:cs typeface="ＭＳ Ｐゴシック" charset="0"/>
            </a:endParaRPr>
          </a:p>
          <a:p>
            <a:pPr>
              <a:lnSpc>
                <a:spcPct val="90000"/>
              </a:lnSpc>
            </a:pPr>
            <a:endParaRPr lang="en-US" sz="27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332808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1754188" y="209456"/>
            <a:ext cx="8913813" cy="914400"/>
          </a:xfrm>
        </p:spPr>
        <p:txBody>
          <a:bodyPr/>
          <a:lstStyle/>
          <a:p>
            <a:r>
              <a:rPr lang="en-US" dirty="0">
                <a:latin typeface="Lato"/>
                <a:ea typeface="ＭＳ Ｐゴシック" charset="0"/>
                <a:cs typeface="ＭＳ Ｐゴシック" charset="0"/>
              </a:rPr>
              <a:t>Example</a:t>
            </a:r>
          </a:p>
        </p:txBody>
      </p:sp>
      <p:sp>
        <p:nvSpPr>
          <p:cNvPr id="30723" name="Slide Number Placeholder 3"/>
          <p:cNvSpPr>
            <a:spLocks noGrp="1"/>
          </p:cNvSpPr>
          <p:nvPr>
            <p:ph type="sldNum" sz="quarter" idx="4294967295"/>
          </p:nvPr>
        </p:nvSpPr>
        <p:spPr>
          <a:xfrm>
            <a:off x="9601200" y="6324600"/>
            <a:ext cx="381000" cy="3810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24161750" indent="-24161750">
              <a:defRPr sz="2400">
                <a:solidFill>
                  <a:schemeClr val="tx1"/>
                </a:solidFill>
                <a:latin typeface="Times New Roman" charset="0"/>
                <a:ea typeface="ＭＳ Ｐゴシック" charset="0"/>
                <a:cs typeface="ＭＳ Ｐゴシック" charset="0"/>
              </a:defRPr>
            </a:lvl1pPr>
            <a:lvl2pPr>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lvl="1"/>
            <a:endParaRPr lang="es-ES" sz="1000" dirty="0">
              <a:latin typeface="Arial" charset="0"/>
            </a:endParaRPr>
          </a:p>
        </p:txBody>
      </p:sp>
      <p:sp>
        <p:nvSpPr>
          <p:cNvPr id="2" name="TextBox 1"/>
          <p:cNvSpPr txBox="1"/>
          <p:nvPr/>
        </p:nvSpPr>
        <p:spPr>
          <a:xfrm>
            <a:off x="1754187" y="3902175"/>
            <a:ext cx="8839200" cy="2585323"/>
          </a:xfrm>
          <a:prstGeom prst="rect">
            <a:avLst/>
          </a:prstGeom>
          <a:noFill/>
          <a:ln>
            <a:solidFill>
              <a:schemeClr val="accent2"/>
            </a:solidFill>
          </a:ln>
        </p:spPr>
        <p:txBody>
          <a:bodyPr wrap="square" rtlCol="0">
            <a:spAutoFit/>
          </a:bodyPr>
          <a:lstStyle/>
          <a:p>
            <a:r>
              <a:rPr lang="en-US" dirty="0"/>
              <a:t>function </a:t>
            </a:r>
            <a:r>
              <a:rPr lang="en-US" dirty="0" err="1"/>
              <a:t>handleLoadedTexture</a:t>
            </a:r>
            <a:r>
              <a:rPr lang="en-US" dirty="0"/>
              <a:t>(texture) {</a:t>
            </a:r>
          </a:p>
          <a:p>
            <a:r>
              <a:rPr lang="en-US" dirty="0"/>
              <a:t>        </a:t>
            </a:r>
            <a:r>
              <a:rPr lang="en-US" dirty="0" err="1"/>
              <a:t>gl.bindTexture</a:t>
            </a:r>
            <a:r>
              <a:rPr lang="en-US" dirty="0"/>
              <a:t>(gl.TEXTURE_2D, texture);</a:t>
            </a:r>
          </a:p>
          <a:p>
            <a:r>
              <a:rPr lang="en-US" dirty="0"/>
              <a:t>        </a:t>
            </a:r>
            <a:r>
              <a:rPr lang="en-US" dirty="0" err="1"/>
              <a:t>gl.pixelStorei</a:t>
            </a:r>
            <a:r>
              <a:rPr lang="en-US" dirty="0"/>
              <a:t>(</a:t>
            </a:r>
            <a:r>
              <a:rPr lang="en-US" dirty="0" err="1"/>
              <a:t>gl.UNPACK_FLIP_Y_WEBGL</a:t>
            </a:r>
            <a:r>
              <a:rPr lang="en-US" dirty="0"/>
              <a:t>, true);</a:t>
            </a:r>
          </a:p>
          <a:p>
            <a:r>
              <a:rPr lang="en-US" dirty="0"/>
              <a:t>        gl.texImage2D(gl.TEXTURE_2D, 0, </a:t>
            </a:r>
            <a:r>
              <a:rPr lang="en-US" dirty="0" err="1"/>
              <a:t>gl.RGBA</a:t>
            </a:r>
            <a:r>
              <a:rPr lang="en-US" dirty="0"/>
              <a:t>, </a:t>
            </a:r>
            <a:r>
              <a:rPr lang="en-US" dirty="0" err="1"/>
              <a:t>gl.RGBA</a:t>
            </a:r>
            <a:r>
              <a:rPr lang="en-US" dirty="0"/>
              <a:t>, </a:t>
            </a:r>
            <a:br>
              <a:rPr lang="en-US" dirty="0"/>
            </a:br>
            <a:r>
              <a:rPr lang="en-US" dirty="0"/>
              <a:t>                                   </a:t>
            </a:r>
            <a:r>
              <a:rPr lang="en-US" dirty="0" err="1"/>
              <a:t>gl.UNSIGNED_BYTE</a:t>
            </a:r>
            <a:r>
              <a:rPr lang="en-US" dirty="0"/>
              <a:t>, </a:t>
            </a:r>
            <a:r>
              <a:rPr lang="en-US" dirty="0" err="1"/>
              <a:t>texture.image</a:t>
            </a:r>
            <a:r>
              <a:rPr lang="en-US" dirty="0"/>
              <a:t>);</a:t>
            </a:r>
          </a:p>
          <a:p>
            <a:r>
              <a:rPr lang="en-US" dirty="0"/>
              <a:t>        </a:t>
            </a:r>
            <a:r>
              <a:rPr lang="en-US" dirty="0" err="1"/>
              <a:t>gl.texParameteri</a:t>
            </a:r>
            <a:r>
              <a:rPr lang="en-US" dirty="0"/>
              <a:t>(gl.TEXTURE_2D, </a:t>
            </a:r>
            <a:r>
              <a:rPr lang="en-US" dirty="0" err="1"/>
              <a:t>gl.TEXTURE_MAG_FILTER</a:t>
            </a:r>
            <a:r>
              <a:rPr lang="en-US" dirty="0"/>
              <a:t>, </a:t>
            </a:r>
            <a:r>
              <a:rPr lang="en-US" dirty="0" err="1"/>
              <a:t>gl.NEAREST</a:t>
            </a:r>
            <a:r>
              <a:rPr lang="en-US" dirty="0"/>
              <a:t>);</a:t>
            </a:r>
          </a:p>
          <a:p>
            <a:r>
              <a:rPr lang="en-US" dirty="0"/>
              <a:t>        </a:t>
            </a:r>
            <a:r>
              <a:rPr lang="en-US" dirty="0" err="1"/>
              <a:t>gl.texParameteri</a:t>
            </a:r>
            <a:r>
              <a:rPr lang="en-US" dirty="0"/>
              <a:t>(gl.TEXTURE_2D, </a:t>
            </a:r>
            <a:r>
              <a:rPr lang="en-US" dirty="0" err="1"/>
              <a:t>gl.TEXTURE_MIN_FILTER</a:t>
            </a:r>
            <a:r>
              <a:rPr lang="en-US" dirty="0"/>
              <a:t>, </a:t>
            </a:r>
            <a:r>
              <a:rPr lang="en-US" dirty="0" err="1"/>
              <a:t>gl.NEAREST</a:t>
            </a:r>
            <a:r>
              <a:rPr lang="en-US" dirty="0"/>
              <a:t>);</a:t>
            </a:r>
          </a:p>
          <a:p>
            <a:r>
              <a:rPr lang="en-US" dirty="0"/>
              <a:t>        </a:t>
            </a:r>
            <a:r>
              <a:rPr lang="en-US" dirty="0" err="1"/>
              <a:t>gl.bindTexture</a:t>
            </a:r>
            <a:r>
              <a:rPr lang="en-US" dirty="0"/>
              <a:t>(gl.TEXTURE_2D, null);</a:t>
            </a:r>
          </a:p>
          <a:p>
            <a:r>
              <a:rPr lang="en-US" dirty="0"/>
              <a:t>    }</a:t>
            </a:r>
          </a:p>
        </p:txBody>
      </p:sp>
      <p:sp>
        <p:nvSpPr>
          <p:cNvPr id="3" name="TextBox 2"/>
          <p:cNvSpPr txBox="1"/>
          <p:nvPr/>
        </p:nvSpPr>
        <p:spPr>
          <a:xfrm>
            <a:off x="1899597" y="1377413"/>
            <a:ext cx="8227364" cy="2123658"/>
          </a:xfrm>
          <a:prstGeom prst="rect">
            <a:avLst/>
          </a:prstGeom>
          <a:noFill/>
        </p:spPr>
        <p:txBody>
          <a:bodyPr wrap="square" rtlCol="0">
            <a:spAutoFit/>
          </a:bodyPr>
          <a:lstStyle/>
          <a:p>
            <a:pPr marL="285750" indent="-285750">
              <a:buFont typeface="Arial"/>
              <a:buChar char="•"/>
            </a:pPr>
            <a:r>
              <a:rPr lang="en-US" sz="2400" dirty="0">
                <a:latin typeface="Lato" panose="020F0502020204030203"/>
              </a:rPr>
              <a:t>Once the image data is loaded into an array</a:t>
            </a:r>
          </a:p>
          <a:p>
            <a:pPr marL="742950" lvl="1" indent="-285750">
              <a:buFont typeface="Arial"/>
              <a:buChar char="•"/>
            </a:pPr>
            <a:r>
              <a:rPr lang="en-US" sz="2000" dirty="0">
                <a:latin typeface="Lato" panose="020F0502020204030203"/>
              </a:rPr>
              <a:t>We’ll discuss how to do that in a future lecture</a:t>
            </a:r>
          </a:p>
          <a:p>
            <a:pPr marL="285750" indent="-285750">
              <a:buFont typeface="Arial"/>
              <a:buChar char="•"/>
            </a:pPr>
            <a:r>
              <a:rPr lang="en-US" sz="2400" dirty="0">
                <a:latin typeface="Lato" panose="020F0502020204030203"/>
              </a:rPr>
              <a:t>You then need to tell </a:t>
            </a:r>
            <a:r>
              <a:rPr lang="en-US" sz="2400" dirty="0" err="1">
                <a:latin typeface="Lato" panose="020F0502020204030203"/>
              </a:rPr>
              <a:t>WebGL</a:t>
            </a:r>
            <a:r>
              <a:rPr lang="en-US" sz="2400" dirty="0">
                <a:latin typeface="Lato" panose="020F0502020204030203"/>
              </a:rPr>
              <a:t> the image is a texture</a:t>
            </a:r>
          </a:p>
          <a:p>
            <a:pPr marL="285750" indent="-285750">
              <a:buFont typeface="Arial"/>
              <a:buChar char="•"/>
            </a:pPr>
            <a:r>
              <a:rPr lang="en-US" sz="2400" dirty="0" err="1">
                <a:latin typeface="Lato" panose="020F0502020204030203"/>
              </a:rPr>
              <a:t>WebGL</a:t>
            </a:r>
            <a:r>
              <a:rPr lang="en-US" sz="2400" dirty="0">
                <a:latin typeface="Lato" panose="020F0502020204030203"/>
              </a:rPr>
              <a:t> has a concept of the </a:t>
            </a:r>
            <a:r>
              <a:rPr lang="en-US" sz="2400" i="1" dirty="0">
                <a:latin typeface="Lato" panose="020F0502020204030203"/>
              </a:rPr>
              <a:t>current</a:t>
            </a:r>
            <a:r>
              <a:rPr lang="en-US" sz="2400" dirty="0">
                <a:latin typeface="Lato" panose="020F0502020204030203"/>
              </a:rPr>
              <a:t> texture</a:t>
            </a:r>
          </a:p>
          <a:p>
            <a:pPr marL="742950" lvl="1" indent="-285750">
              <a:buFont typeface="Arial"/>
              <a:buChar char="•"/>
            </a:pPr>
            <a:r>
              <a:rPr lang="en-US" sz="2000" dirty="0" err="1">
                <a:latin typeface="Lato" panose="020F0502020204030203"/>
              </a:rPr>
              <a:t>gl.bindTexture</a:t>
            </a:r>
            <a:r>
              <a:rPr lang="en-US" sz="2000" dirty="0">
                <a:latin typeface="Lato" panose="020F0502020204030203"/>
              </a:rPr>
              <a:t> sets the current texture</a:t>
            </a:r>
          </a:p>
          <a:p>
            <a:pPr marL="742950" lvl="1" indent="-285750">
              <a:buFont typeface="Arial"/>
              <a:buChar char="•"/>
            </a:pPr>
            <a:r>
              <a:rPr lang="en-US" sz="2000" dirty="0">
                <a:latin typeface="Lato" panose="020F0502020204030203"/>
              </a:rPr>
              <a:t>this is the texture that gets operated on</a:t>
            </a:r>
          </a:p>
        </p:txBody>
      </p:sp>
    </p:spTree>
    <p:extLst>
      <p:ext uri="{BB962C8B-B14F-4D97-AF65-F5344CB8AC3E}">
        <p14:creationId xmlns:p14="http://schemas.microsoft.com/office/powerpoint/2010/main" val="33382295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1754188" y="209456"/>
            <a:ext cx="8913813" cy="914400"/>
          </a:xfrm>
        </p:spPr>
        <p:txBody>
          <a:bodyPr/>
          <a:lstStyle/>
          <a:p>
            <a:r>
              <a:rPr lang="en-US" dirty="0">
                <a:latin typeface="Lato"/>
                <a:ea typeface="ＭＳ Ｐゴシック" charset="0"/>
                <a:cs typeface="ＭＳ Ｐゴシック" charset="0"/>
              </a:rPr>
              <a:t>Example</a:t>
            </a:r>
          </a:p>
        </p:txBody>
      </p:sp>
      <p:sp>
        <p:nvSpPr>
          <p:cNvPr id="30723" name="Slide Number Placeholder 3"/>
          <p:cNvSpPr>
            <a:spLocks noGrp="1"/>
          </p:cNvSpPr>
          <p:nvPr>
            <p:ph type="sldNum" sz="quarter" idx="4294967295"/>
          </p:nvPr>
        </p:nvSpPr>
        <p:spPr>
          <a:xfrm>
            <a:off x="9601200" y="6324600"/>
            <a:ext cx="381000" cy="3810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24161750" indent="-24161750">
              <a:defRPr sz="2400">
                <a:solidFill>
                  <a:schemeClr val="tx1"/>
                </a:solidFill>
                <a:latin typeface="Times New Roman" charset="0"/>
                <a:ea typeface="ＭＳ Ｐゴシック" charset="0"/>
                <a:cs typeface="ＭＳ Ｐゴシック" charset="0"/>
              </a:defRPr>
            </a:lvl1pPr>
            <a:lvl2pPr>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lvl="1"/>
            <a:endParaRPr lang="es-ES" sz="1000" dirty="0">
              <a:latin typeface="Arial" charset="0"/>
            </a:endParaRPr>
          </a:p>
        </p:txBody>
      </p:sp>
      <p:sp>
        <p:nvSpPr>
          <p:cNvPr id="2" name="TextBox 1"/>
          <p:cNvSpPr txBox="1"/>
          <p:nvPr/>
        </p:nvSpPr>
        <p:spPr>
          <a:xfrm>
            <a:off x="1754188" y="3902175"/>
            <a:ext cx="8839200" cy="2585323"/>
          </a:xfrm>
          <a:prstGeom prst="rect">
            <a:avLst/>
          </a:prstGeom>
          <a:noFill/>
          <a:ln>
            <a:solidFill>
              <a:schemeClr val="accent2"/>
            </a:solidFill>
          </a:ln>
        </p:spPr>
        <p:txBody>
          <a:bodyPr wrap="square" rtlCol="0">
            <a:spAutoFit/>
          </a:bodyPr>
          <a:lstStyle/>
          <a:p>
            <a:r>
              <a:rPr lang="en-US" dirty="0"/>
              <a:t>function </a:t>
            </a:r>
            <a:r>
              <a:rPr lang="en-US" dirty="0" err="1"/>
              <a:t>handleLoadedTexture</a:t>
            </a:r>
            <a:r>
              <a:rPr lang="en-US" dirty="0"/>
              <a:t>(texture) {</a:t>
            </a:r>
          </a:p>
          <a:p>
            <a:r>
              <a:rPr lang="en-US" dirty="0"/>
              <a:t>        </a:t>
            </a:r>
            <a:r>
              <a:rPr lang="en-US" dirty="0" err="1"/>
              <a:t>gl.bindTexture</a:t>
            </a:r>
            <a:r>
              <a:rPr lang="en-US" dirty="0"/>
              <a:t>(gl.TEXTURE_2D, texture);</a:t>
            </a:r>
          </a:p>
          <a:p>
            <a:r>
              <a:rPr lang="en-US" dirty="0"/>
              <a:t>        </a:t>
            </a:r>
            <a:r>
              <a:rPr lang="en-US" dirty="0" err="1">
                <a:solidFill>
                  <a:srgbClr val="FF0000"/>
                </a:solidFill>
              </a:rPr>
              <a:t>gl.pixelStorei</a:t>
            </a:r>
            <a:r>
              <a:rPr lang="en-US" dirty="0">
                <a:solidFill>
                  <a:srgbClr val="FF0000"/>
                </a:solidFill>
              </a:rPr>
              <a:t>(</a:t>
            </a:r>
            <a:r>
              <a:rPr lang="en-US" dirty="0" err="1">
                <a:solidFill>
                  <a:srgbClr val="FF0000"/>
                </a:solidFill>
              </a:rPr>
              <a:t>gl.UNPACK_FLIP_Y_WEBGL</a:t>
            </a:r>
            <a:r>
              <a:rPr lang="en-US" dirty="0">
                <a:solidFill>
                  <a:srgbClr val="FF0000"/>
                </a:solidFill>
              </a:rPr>
              <a:t>, true);</a:t>
            </a:r>
          </a:p>
          <a:p>
            <a:r>
              <a:rPr lang="en-US" dirty="0"/>
              <a:t>        gl.texImage2D(gl.TEXTURE_2D, 0, </a:t>
            </a:r>
            <a:r>
              <a:rPr lang="en-US" dirty="0" err="1"/>
              <a:t>gl.RGBA</a:t>
            </a:r>
            <a:r>
              <a:rPr lang="en-US" dirty="0"/>
              <a:t>, </a:t>
            </a:r>
            <a:r>
              <a:rPr lang="en-US" dirty="0" err="1"/>
              <a:t>gl.RGBA</a:t>
            </a:r>
            <a:r>
              <a:rPr lang="en-US" dirty="0"/>
              <a:t>, </a:t>
            </a:r>
            <a:br>
              <a:rPr lang="en-US" dirty="0"/>
            </a:br>
            <a:r>
              <a:rPr lang="en-US" dirty="0"/>
              <a:t>                                   </a:t>
            </a:r>
            <a:r>
              <a:rPr lang="en-US" dirty="0" err="1"/>
              <a:t>gl.UNSIGNED_BYTE</a:t>
            </a:r>
            <a:r>
              <a:rPr lang="en-US" dirty="0"/>
              <a:t>, </a:t>
            </a:r>
            <a:r>
              <a:rPr lang="en-US" dirty="0" err="1"/>
              <a:t>texture.image</a:t>
            </a:r>
            <a:r>
              <a:rPr lang="en-US" dirty="0"/>
              <a:t>);</a:t>
            </a:r>
          </a:p>
          <a:p>
            <a:r>
              <a:rPr lang="en-US" dirty="0"/>
              <a:t>        </a:t>
            </a:r>
            <a:r>
              <a:rPr lang="en-US" dirty="0" err="1"/>
              <a:t>gl.texParameteri</a:t>
            </a:r>
            <a:r>
              <a:rPr lang="en-US" dirty="0"/>
              <a:t>(gl.TEXTURE_2D, </a:t>
            </a:r>
            <a:r>
              <a:rPr lang="en-US" dirty="0" err="1"/>
              <a:t>gl.TEXTURE_MAG_FILTER</a:t>
            </a:r>
            <a:r>
              <a:rPr lang="en-US" dirty="0"/>
              <a:t>, </a:t>
            </a:r>
            <a:r>
              <a:rPr lang="en-US" dirty="0" err="1"/>
              <a:t>gl.NEAREST</a:t>
            </a:r>
            <a:r>
              <a:rPr lang="en-US" dirty="0"/>
              <a:t>);</a:t>
            </a:r>
          </a:p>
          <a:p>
            <a:r>
              <a:rPr lang="en-US" dirty="0"/>
              <a:t>        </a:t>
            </a:r>
            <a:r>
              <a:rPr lang="en-US" dirty="0" err="1"/>
              <a:t>gl.texParameteri</a:t>
            </a:r>
            <a:r>
              <a:rPr lang="en-US" dirty="0"/>
              <a:t>(gl.TEXTURE_2D, </a:t>
            </a:r>
            <a:r>
              <a:rPr lang="en-US" dirty="0" err="1"/>
              <a:t>gl.TEXTURE_MIN_FILTER</a:t>
            </a:r>
            <a:r>
              <a:rPr lang="en-US" dirty="0"/>
              <a:t>, </a:t>
            </a:r>
            <a:r>
              <a:rPr lang="en-US" dirty="0" err="1"/>
              <a:t>gl.NEAREST</a:t>
            </a:r>
            <a:r>
              <a:rPr lang="en-US" dirty="0"/>
              <a:t>);</a:t>
            </a:r>
          </a:p>
          <a:p>
            <a:r>
              <a:rPr lang="en-US" dirty="0"/>
              <a:t>        </a:t>
            </a:r>
            <a:r>
              <a:rPr lang="en-US" dirty="0" err="1"/>
              <a:t>gl.bindTexture</a:t>
            </a:r>
            <a:r>
              <a:rPr lang="en-US" dirty="0"/>
              <a:t>(gl.TEXTURE_2D, null);</a:t>
            </a:r>
          </a:p>
          <a:p>
            <a:r>
              <a:rPr lang="en-US" dirty="0"/>
              <a:t>    }</a:t>
            </a:r>
          </a:p>
        </p:txBody>
      </p:sp>
      <p:sp>
        <p:nvSpPr>
          <p:cNvPr id="3" name="TextBox 2"/>
          <p:cNvSpPr txBox="1"/>
          <p:nvPr/>
        </p:nvSpPr>
        <p:spPr>
          <a:xfrm>
            <a:off x="1524001" y="1377413"/>
            <a:ext cx="9069387" cy="1631216"/>
          </a:xfrm>
          <a:prstGeom prst="rect">
            <a:avLst/>
          </a:prstGeom>
          <a:noFill/>
        </p:spPr>
        <p:txBody>
          <a:bodyPr wrap="square" rtlCol="0">
            <a:spAutoFit/>
          </a:bodyPr>
          <a:lstStyle/>
          <a:p>
            <a:pPr marL="285750" indent="-285750">
              <a:buFont typeface="Arial"/>
              <a:buChar char="•"/>
            </a:pPr>
            <a:r>
              <a:rPr lang="en-US" sz="2000" dirty="0">
                <a:latin typeface="Lato"/>
              </a:rPr>
              <a:t>When the image data is given to </a:t>
            </a:r>
            <a:r>
              <a:rPr lang="en-US" sz="2000" dirty="0" err="1">
                <a:latin typeface="Lato"/>
              </a:rPr>
              <a:t>WebGL</a:t>
            </a:r>
            <a:r>
              <a:rPr lang="en-US" sz="2000" dirty="0">
                <a:latin typeface="Lato"/>
              </a:rPr>
              <a:t> you tell it how to “unpack” it</a:t>
            </a:r>
          </a:p>
          <a:p>
            <a:pPr marL="285750" indent="-285750">
              <a:buFont typeface="Arial"/>
              <a:buChar char="•"/>
            </a:pPr>
            <a:endParaRPr lang="en-US" sz="2000" dirty="0">
              <a:latin typeface="Lato"/>
            </a:endParaRPr>
          </a:p>
          <a:p>
            <a:pPr marL="285750" indent="-285750">
              <a:buFont typeface="Arial"/>
              <a:buChar char="•"/>
            </a:pPr>
            <a:r>
              <a:rPr lang="en-US" sz="2000" dirty="0">
                <a:latin typeface="Lato"/>
              </a:rPr>
              <a:t>Here, we tell it to flip the image vertically</a:t>
            </a:r>
          </a:p>
          <a:p>
            <a:pPr marL="742950" lvl="1" indent="-285750">
              <a:buFont typeface="Arial"/>
              <a:buChar char="•"/>
            </a:pPr>
            <a:r>
              <a:rPr lang="en-US" sz="2000" dirty="0">
                <a:latin typeface="Lato"/>
              </a:rPr>
              <a:t>Most image formats increase </a:t>
            </a:r>
            <a:r>
              <a:rPr lang="en-US" sz="2000" dirty="0" err="1">
                <a:latin typeface="Lato"/>
              </a:rPr>
              <a:t>coords</a:t>
            </a:r>
            <a:r>
              <a:rPr lang="en-US" sz="2000" dirty="0">
                <a:latin typeface="Lato"/>
              </a:rPr>
              <a:t> going down vertical axis</a:t>
            </a:r>
          </a:p>
          <a:p>
            <a:pPr marL="742950" lvl="1" indent="-285750">
              <a:buFont typeface="Arial"/>
              <a:buChar char="•"/>
            </a:pPr>
            <a:r>
              <a:rPr lang="en-US" sz="2000" dirty="0" err="1">
                <a:latin typeface="Lato"/>
              </a:rPr>
              <a:t>WebGL</a:t>
            </a:r>
            <a:r>
              <a:rPr lang="en-US" sz="2000" dirty="0">
                <a:latin typeface="Lato"/>
              </a:rPr>
              <a:t> expects the coordinates to increase going up</a:t>
            </a:r>
          </a:p>
        </p:txBody>
      </p:sp>
    </p:spTree>
    <p:extLst>
      <p:ext uri="{BB962C8B-B14F-4D97-AF65-F5344CB8AC3E}">
        <p14:creationId xmlns:p14="http://schemas.microsoft.com/office/powerpoint/2010/main" val="13862547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1754188" y="209456"/>
            <a:ext cx="8913813" cy="914400"/>
          </a:xfrm>
        </p:spPr>
        <p:txBody>
          <a:bodyPr/>
          <a:lstStyle/>
          <a:p>
            <a:r>
              <a:rPr lang="en-US" dirty="0">
                <a:latin typeface="Lato"/>
                <a:ea typeface="ＭＳ Ｐゴシック" charset="0"/>
                <a:cs typeface="ＭＳ Ｐゴシック" charset="0"/>
              </a:rPr>
              <a:t>Example</a:t>
            </a:r>
          </a:p>
        </p:txBody>
      </p:sp>
      <p:sp>
        <p:nvSpPr>
          <p:cNvPr id="2" name="TextBox 1"/>
          <p:cNvSpPr txBox="1"/>
          <p:nvPr/>
        </p:nvSpPr>
        <p:spPr>
          <a:xfrm>
            <a:off x="1754187" y="3902175"/>
            <a:ext cx="8839200" cy="2585323"/>
          </a:xfrm>
          <a:prstGeom prst="rect">
            <a:avLst/>
          </a:prstGeom>
          <a:noFill/>
          <a:ln>
            <a:solidFill>
              <a:schemeClr val="accent2"/>
            </a:solidFill>
          </a:ln>
        </p:spPr>
        <p:txBody>
          <a:bodyPr wrap="square" rtlCol="0">
            <a:spAutoFit/>
          </a:bodyPr>
          <a:lstStyle/>
          <a:p>
            <a:r>
              <a:rPr lang="en-US" dirty="0"/>
              <a:t>function </a:t>
            </a:r>
            <a:r>
              <a:rPr lang="en-US" dirty="0" err="1"/>
              <a:t>handleLoadedTexture</a:t>
            </a:r>
            <a:r>
              <a:rPr lang="en-US" dirty="0"/>
              <a:t>(texture) {</a:t>
            </a:r>
          </a:p>
          <a:p>
            <a:r>
              <a:rPr lang="en-US" dirty="0"/>
              <a:t>        </a:t>
            </a:r>
            <a:r>
              <a:rPr lang="en-US" dirty="0" err="1"/>
              <a:t>gl.bindTexture</a:t>
            </a:r>
            <a:r>
              <a:rPr lang="en-US" dirty="0"/>
              <a:t>(gl.TEXTURE_2D, texture);</a:t>
            </a:r>
          </a:p>
          <a:p>
            <a:r>
              <a:rPr lang="en-US" dirty="0"/>
              <a:t>        </a:t>
            </a:r>
            <a:r>
              <a:rPr lang="en-US" dirty="0" err="1"/>
              <a:t>gl.pixelStorei</a:t>
            </a:r>
            <a:r>
              <a:rPr lang="en-US" dirty="0"/>
              <a:t>(</a:t>
            </a:r>
            <a:r>
              <a:rPr lang="en-US" dirty="0" err="1"/>
              <a:t>gl.UNPACK_FLIP_Y_WEBGL</a:t>
            </a:r>
            <a:r>
              <a:rPr lang="en-US" dirty="0"/>
              <a:t>, true);</a:t>
            </a:r>
          </a:p>
          <a:p>
            <a:r>
              <a:rPr lang="en-US" dirty="0"/>
              <a:t>        gl.texImage2D(gl.TEXTURE_2D, 0, </a:t>
            </a:r>
            <a:r>
              <a:rPr lang="en-US" dirty="0" err="1"/>
              <a:t>gl.RGBA</a:t>
            </a:r>
            <a:r>
              <a:rPr lang="en-US" dirty="0"/>
              <a:t>, </a:t>
            </a:r>
            <a:r>
              <a:rPr lang="en-US" dirty="0" err="1"/>
              <a:t>gl.RGBA</a:t>
            </a:r>
            <a:r>
              <a:rPr lang="en-US" dirty="0"/>
              <a:t>, </a:t>
            </a:r>
            <a:br>
              <a:rPr lang="en-US" dirty="0"/>
            </a:br>
            <a:r>
              <a:rPr lang="en-US" dirty="0"/>
              <a:t>                                   </a:t>
            </a:r>
            <a:r>
              <a:rPr lang="en-US" dirty="0" err="1"/>
              <a:t>gl.UNSIGNED_BYTE</a:t>
            </a:r>
            <a:r>
              <a:rPr lang="en-US" dirty="0"/>
              <a:t>, </a:t>
            </a:r>
            <a:r>
              <a:rPr lang="en-US" dirty="0" err="1"/>
              <a:t>texture.image</a:t>
            </a:r>
            <a:r>
              <a:rPr lang="en-US" dirty="0"/>
              <a:t>);</a:t>
            </a:r>
          </a:p>
          <a:p>
            <a:r>
              <a:rPr lang="en-US" dirty="0"/>
              <a:t>        </a:t>
            </a:r>
            <a:r>
              <a:rPr lang="en-US" dirty="0" err="1">
                <a:solidFill>
                  <a:srgbClr val="FF0000"/>
                </a:solidFill>
              </a:rPr>
              <a:t>gl.texParameteri</a:t>
            </a:r>
            <a:r>
              <a:rPr lang="en-US" dirty="0">
                <a:solidFill>
                  <a:srgbClr val="FF0000"/>
                </a:solidFill>
              </a:rPr>
              <a:t>(gl.TEXTURE_2D, </a:t>
            </a:r>
            <a:r>
              <a:rPr lang="en-US" dirty="0" err="1">
                <a:solidFill>
                  <a:srgbClr val="FF0000"/>
                </a:solidFill>
              </a:rPr>
              <a:t>gl.TEXTURE_MAG_FILTER</a:t>
            </a:r>
            <a:r>
              <a:rPr lang="en-US" dirty="0">
                <a:solidFill>
                  <a:srgbClr val="FF0000"/>
                </a:solidFill>
              </a:rPr>
              <a:t>, </a:t>
            </a:r>
            <a:r>
              <a:rPr lang="en-US" dirty="0" err="1">
                <a:solidFill>
                  <a:srgbClr val="FF0000"/>
                </a:solidFill>
              </a:rPr>
              <a:t>gl.NEAREST</a:t>
            </a:r>
            <a:r>
              <a:rPr lang="en-US" dirty="0">
                <a:solidFill>
                  <a:srgbClr val="FF0000"/>
                </a:solidFill>
              </a:rPr>
              <a:t>);</a:t>
            </a:r>
          </a:p>
          <a:p>
            <a:r>
              <a:rPr lang="en-US" dirty="0">
                <a:solidFill>
                  <a:srgbClr val="FF0000"/>
                </a:solidFill>
              </a:rPr>
              <a:t>        </a:t>
            </a:r>
            <a:r>
              <a:rPr lang="en-US" dirty="0" err="1">
                <a:solidFill>
                  <a:srgbClr val="FF0000"/>
                </a:solidFill>
              </a:rPr>
              <a:t>gl.texParameteri</a:t>
            </a:r>
            <a:r>
              <a:rPr lang="en-US" dirty="0">
                <a:solidFill>
                  <a:srgbClr val="FF0000"/>
                </a:solidFill>
              </a:rPr>
              <a:t>(gl.TEXTURE_2D, </a:t>
            </a:r>
            <a:r>
              <a:rPr lang="en-US" dirty="0" err="1">
                <a:solidFill>
                  <a:srgbClr val="FF0000"/>
                </a:solidFill>
              </a:rPr>
              <a:t>gl.TEXTURE_MIN_FILTER</a:t>
            </a:r>
            <a:r>
              <a:rPr lang="en-US" dirty="0">
                <a:solidFill>
                  <a:srgbClr val="FF0000"/>
                </a:solidFill>
              </a:rPr>
              <a:t>, </a:t>
            </a:r>
            <a:r>
              <a:rPr lang="en-US" dirty="0" err="1">
                <a:solidFill>
                  <a:srgbClr val="FF0000"/>
                </a:solidFill>
              </a:rPr>
              <a:t>gl.NEAREST</a:t>
            </a:r>
            <a:r>
              <a:rPr lang="en-US" dirty="0">
                <a:solidFill>
                  <a:srgbClr val="FF0000"/>
                </a:solidFill>
              </a:rPr>
              <a:t>);</a:t>
            </a:r>
          </a:p>
          <a:p>
            <a:r>
              <a:rPr lang="en-US" dirty="0"/>
              <a:t>        </a:t>
            </a:r>
            <a:r>
              <a:rPr lang="en-US" dirty="0" err="1"/>
              <a:t>gl.bindTexture</a:t>
            </a:r>
            <a:r>
              <a:rPr lang="en-US" dirty="0"/>
              <a:t>(gl.TEXTURE_2D, null);</a:t>
            </a:r>
          </a:p>
          <a:p>
            <a:r>
              <a:rPr lang="en-US" dirty="0"/>
              <a:t>    }</a:t>
            </a:r>
          </a:p>
        </p:txBody>
      </p:sp>
      <p:sp>
        <p:nvSpPr>
          <p:cNvPr id="3" name="TextBox 2"/>
          <p:cNvSpPr txBox="1"/>
          <p:nvPr/>
        </p:nvSpPr>
        <p:spPr>
          <a:xfrm>
            <a:off x="1899597" y="1377414"/>
            <a:ext cx="8227364" cy="1015663"/>
          </a:xfrm>
          <a:prstGeom prst="rect">
            <a:avLst/>
          </a:prstGeom>
          <a:noFill/>
        </p:spPr>
        <p:txBody>
          <a:bodyPr wrap="square" rtlCol="0">
            <a:spAutoFit/>
          </a:bodyPr>
          <a:lstStyle/>
          <a:p>
            <a:pPr marL="285750" indent="-285750">
              <a:buFont typeface="Arial"/>
              <a:buChar char="•"/>
            </a:pPr>
            <a:r>
              <a:rPr lang="en-US" sz="2000" dirty="0">
                <a:latin typeface="Lato"/>
              </a:rPr>
              <a:t>We can  give </a:t>
            </a:r>
            <a:r>
              <a:rPr lang="en-US" sz="2000" dirty="0" err="1">
                <a:latin typeface="Lato"/>
              </a:rPr>
              <a:t>WebGL</a:t>
            </a:r>
            <a:r>
              <a:rPr lang="en-US" sz="2000" dirty="0">
                <a:latin typeface="Lato"/>
              </a:rPr>
              <a:t> hints about how to scale the image data</a:t>
            </a:r>
          </a:p>
          <a:p>
            <a:pPr marL="285750" indent="-285750">
              <a:buFont typeface="Arial"/>
              <a:buChar char="•"/>
            </a:pPr>
            <a:r>
              <a:rPr lang="en-US" sz="2000" dirty="0">
                <a:latin typeface="Lato"/>
              </a:rPr>
              <a:t>Need to magnify if we have lots of fragments and few </a:t>
            </a:r>
            <a:r>
              <a:rPr lang="en-US" sz="2000" dirty="0" err="1">
                <a:latin typeface="Lato"/>
              </a:rPr>
              <a:t>texels</a:t>
            </a:r>
            <a:endParaRPr lang="en-US" sz="2000" dirty="0">
              <a:latin typeface="Lato"/>
            </a:endParaRPr>
          </a:p>
          <a:p>
            <a:pPr marL="285750" indent="-285750">
              <a:buFont typeface="Arial"/>
              <a:buChar char="•"/>
            </a:pPr>
            <a:r>
              <a:rPr lang="en-US" sz="2000" dirty="0">
                <a:latin typeface="Lato"/>
              </a:rPr>
              <a:t>Need to minify if we have few fragments and lots of </a:t>
            </a:r>
            <a:r>
              <a:rPr lang="en-US" sz="2000" dirty="0" err="1">
                <a:latin typeface="Lato"/>
              </a:rPr>
              <a:t>texels</a:t>
            </a:r>
            <a:endParaRPr lang="en-US" sz="2000" dirty="0">
              <a:latin typeface="Lato"/>
            </a:endParaRPr>
          </a:p>
        </p:txBody>
      </p:sp>
    </p:spTree>
    <p:extLst>
      <p:ext uri="{BB962C8B-B14F-4D97-AF65-F5344CB8AC3E}">
        <p14:creationId xmlns:p14="http://schemas.microsoft.com/office/powerpoint/2010/main" val="30117047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a:t>
            </a:r>
          </a:p>
        </p:txBody>
      </p:sp>
      <p:pic>
        <p:nvPicPr>
          <p:cNvPr id="4" name="Picture 3"/>
          <p:cNvPicPr>
            <a:picLocks noChangeAspect="1"/>
          </p:cNvPicPr>
          <p:nvPr/>
        </p:nvPicPr>
        <p:blipFill rotWithShape="1">
          <a:blip r:embed="rId2"/>
          <a:srcRect r="35430"/>
          <a:stretch/>
        </p:blipFill>
        <p:spPr>
          <a:xfrm>
            <a:off x="3445099" y="449838"/>
            <a:ext cx="8634014" cy="5617220"/>
          </a:xfrm>
          <a:prstGeom prst="rect">
            <a:avLst/>
          </a:prstGeom>
        </p:spPr>
      </p:pic>
    </p:spTree>
    <p:extLst>
      <p:ext uri="{BB962C8B-B14F-4D97-AF65-F5344CB8AC3E}">
        <p14:creationId xmlns:p14="http://schemas.microsoft.com/office/powerpoint/2010/main" val="5242820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5289C-5F8E-4F0A-85E7-CD259E8A85D6}"/>
              </a:ext>
            </a:extLst>
          </p:cNvPr>
          <p:cNvSpPr>
            <a:spLocks noGrp="1"/>
          </p:cNvSpPr>
          <p:nvPr>
            <p:ph type="title"/>
          </p:nvPr>
        </p:nvSpPr>
        <p:spPr/>
        <p:txBody>
          <a:bodyPr/>
          <a:lstStyle/>
          <a:p>
            <a:r>
              <a:rPr lang="en-US" dirty="0"/>
              <a:t>Magnification: Nearest Neighbor</a:t>
            </a:r>
          </a:p>
        </p:txBody>
      </p:sp>
      <p:pic>
        <p:nvPicPr>
          <p:cNvPr id="4" name="Content Placeholder 3">
            <a:extLst>
              <a:ext uri="{FF2B5EF4-FFF2-40B4-BE49-F238E27FC236}">
                <a16:creationId xmlns:a16="http://schemas.microsoft.com/office/drawing/2014/main" id="{AFCB3618-70D4-4D03-9BF5-FA567C84C5A8}"/>
              </a:ext>
            </a:extLst>
          </p:cNvPr>
          <p:cNvPicPr>
            <a:picLocks noGrp="1" noChangeAspect="1"/>
          </p:cNvPicPr>
          <p:nvPr>
            <p:ph idx="1"/>
          </p:nvPr>
        </p:nvPicPr>
        <p:blipFill>
          <a:blip r:embed="rId2"/>
          <a:stretch>
            <a:fillRect/>
          </a:stretch>
        </p:blipFill>
        <p:spPr>
          <a:xfrm>
            <a:off x="1372514" y="2086378"/>
            <a:ext cx="9446972" cy="3570079"/>
          </a:xfrm>
          <a:prstGeom prst="rect">
            <a:avLst/>
          </a:prstGeom>
        </p:spPr>
      </p:pic>
    </p:spTree>
    <p:extLst>
      <p:ext uri="{BB962C8B-B14F-4D97-AF65-F5344CB8AC3E}">
        <p14:creationId xmlns:p14="http://schemas.microsoft.com/office/powerpoint/2010/main" val="18437149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B6BFC-C4EB-468C-AC89-2A5B3EBEDBC9}"/>
              </a:ext>
            </a:extLst>
          </p:cNvPr>
          <p:cNvSpPr>
            <a:spLocks noGrp="1"/>
          </p:cNvSpPr>
          <p:nvPr>
            <p:ph type="title"/>
          </p:nvPr>
        </p:nvSpPr>
        <p:spPr/>
        <p:txBody>
          <a:bodyPr/>
          <a:lstStyle/>
          <a:p>
            <a:r>
              <a:rPr lang="en-US" dirty="0"/>
              <a:t>Magnification: Bilinear Interpolation</a:t>
            </a:r>
          </a:p>
        </p:txBody>
      </p:sp>
      <p:sp>
        <p:nvSpPr>
          <p:cNvPr id="3" name="Content Placeholder 2">
            <a:extLst>
              <a:ext uri="{FF2B5EF4-FFF2-40B4-BE49-F238E27FC236}">
                <a16:creationId xmlns:a16="http://schemas.microsoft.com/office/drawing/2014/main" id="{54B9A336-7F3B-457B-AD62-A14D8AFA7ECF}"/>
              </a:ext>
            </a:extLst>
          </p:cNvPr>
          <p:cNvSpPr>
            <a:spLocks noGrp="1"/>
          </p:cNvSpPr>
          <p:nvPr>
            <p:ph idx="1"/>
          </p:nvPr>
        </p:nvSpPr>
        <p:spPr/>
        <p:txBody>
          <a:bodyPr/>
          <a:lstStyle/>
          <a:p>
            <a:r>
              <a:rPr lang="en-US" dirty="0"/>
              <a:t>In bilinear interpolation, we estimate a value for a function</a:t>
            </a:r>
          </a:p>
          <a:p>
            <a:pPr lvl="1"/>
            <a:r>
              <a:rPr lang="en-US" dirty="0"/>
              <a:t>On a 2D grid…with function samples at the grid vertices</a:t>
            </a:r>
          </a:p>
          <a:p>
            <a:r>
              <a:rPr lang="en-US" dirty="0"/>
              <a:t>We interpolate first in one direction (e.g. the x direction) </a:t>
            </a:r>
          </a:p>
          <a:p>
            <a:pPr lvl="1"/>
            <a:r>
              <a:rPr lang="en-US" dirty="0"/>
              <a:t>Interpolate using linear interpolation twice</a:t>
            </a:r>
          </a:p>
          <a:p>
            <a:pPr lvl="1"/>
            <a:r>
              <a:rPr lang="en-US" dirty="0"/>
              <a:t>Find 2 points…one on each edge</a:t>
            </a:r>
          </a:p>
          <a:p>
            <a:r>
              <a:rPr lang="en-US" dirty="0"/>
              <a:t>Then interpolate in the other direction (e.g. the y direction)</a:t>
            </a:r>
          </a:p>
          <a:p>
            <a:pPr lvl="1"/>
            <a:r>
              <a:rPr lang="en-US" dirty="0"/>
              <a:t>Linear interpolation again</a:t>
            </a:r>
          </a:p>
          <a:p>
            <a:pPr lvl="1"/>
            <a:r>
              <a:rPr lang="en-US" dirty="0"/>
              <a:t>Between the two points from the first round of interpolation</a:t>
            </a:r>
          </a:p>
        </p:txBody>
      </p:sp>
    </p:spTree>
    <p:extLst>
      <p:ext uri="{BB962C8B-B14F-4D97-AF65-F5344CB8AC3E}">
        <p14:creationId xmlns:p14="http://schemas.microsoft.com/office/powerpoint/2010/main" val="8551416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6FF7A-36A2-4029-A8D3-E50F22A036D2}"/>
              </a:ext>
            </a:extLst>
          </p:cNvPr>
          <p:cNvSpPr>
            <a:spLocks noGrp="1"/>
          </p:cNvSpPr>
          <p:nvPr>
            <p:ph type="title"/>
          </p:nvPr>
        </p:nvSpPr>
        <p:spPr/>
        <p:txBody>
          <a:bodyPr/>
          <a:lstStyle/>
          <a:p>
            <a:r>
              <a:rPr lang="en-US" dirty="0"/>
              <a:t>Magnification: Bilinear Interpolation</a:t>
            </a:r>
          </a:p>
        </p:txBody>
      </p:sp>
      <p:pic>
        <p:nvPicPr>
          <p:cNvPr id="4" name="Picture 3">
            <a:extLst>
              <a:ext uri="{FF2B5EF4-FFF2-40B4-BE49-F238E27FC236}">
                <a16:creationId xmlns:a16="http://schemas.microsoft.com/office/drawing/2014/main" id="{CF19FA4C-4A9F-464F-8ED6-FB3162E75379}"/>
              </a:ext>
            </a:extLst>
          </p:cNvPr>
          <p:cNvPicPr>
            <a:picLocks noChangeAspect="1"/>
          </p:cNvPicPr>
          <p:nvPr/>
        </p:nvPicPr>
        <p:blipFill>
          <a:blip r:embed="rId2"/>
          <a:stretch>
            <a:fillRect/>
          </a:stretch>
        </p:blipFill>
        <p:spPr>
          <a:xfrm>
            <a:off x="512076" y="1422400"/>
            <a:ext cx="11363699" cy="5276003"/>
          </a:xfrm>
          <a:prstGeom prst="rect">
            <a:avLst/>
          </a:prstGeom>
        </p:spPr>
      </p:pic>
    </p:spTree>
    <p:extLst>
      <p:ext uri="{BB962C8B-B14F-4D97-AF65-F5344CB8AC3E}">
        <p14:creationId xmlns:p14="http://schemas.microsoft.com/office/powerpoint/2010/main" val="32951112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A5503-77E4-42A4-A78E-2B0CF58982D1}"/>
              </a:ext>
            </a:extLst>
          </p:cNvPr>
          <p:cNvSpPr>
            <a:spLocks noGrp="1"/>
          </p:cNvSpPr>
          <p:nvPr>
            <p:ph type="title"/>
          </p:nvPr>
        </p:nvSpPr>
        <p:spPr/>
        <p:txBody>
          <a:bodyPr/>
          <a:lstStyle/>
          <a:p>
            <a:r>
              <a:rPr lang="en-US" dirty="0"/>
              <a:t>Bilinear Filtering</a:t>
            </a:r>
          </a:p>
        </p:txBody>
      </p:sp>
      <p:sp>
        <p:nvSpPr>
          <p:cNvPr id="3" name="Content Placeholder 2">
            <a:extLst>
              <a:ext uri="{FF2B5EF4-FFF2-40B4-BE49-F238E27FC236}">
                <a16:creationId xmlns:a16="http://schemas.microsoft.com/office/drawing/2014/main" id="{9E167B43-E61D-4D8A-9AB2-779CF33FE842}"/>
              </a:ext>
            </a:extLst>
          </p:cNvPr>
          <p:cNvSpPr>
            <a:spLocks noGrp="1"/>
          </p:cNvSpPr>
          <p:nvPr>
            <p:ph idx="1"/>
          </p:nvPr>
        </p:nvSpPr>
        <p:spPr>
          <a:xfrm>
            <a:off x="838200" y="1825625"/>
            <a:ext cx="10515600" cy="652880"/>
          </a:xfrm>
        </p:spPr>
        <p:txBody>
          <a:bodyPr>
            <a:normAutofit/>
          </a:bodyPr>
          <a:lstStyle/>
          <a:p>
            <a:pPr marL="0" indent="0">
              <a:buNone/>
            </a:pPr>
            <a:r>
              <a:rPr lang="en-US" sz="2400" dirty="0"/>
              <a:t>In C/C++ style code a function to do bilinear filtering would look like this:</a:t>
            </a:r>
          </a:p>
        </p:txBody>
      </p:sp>
      <p:pic>
        <p:nvPicPr>
          <p:cNvPr id="4" name="Picture 3">
            <a:extLst>
              <a:ext uri="{FF2B5EF4-FFF2-40B4-BE49-F238E27FC236}">
                <a16:creationId xmlns:a16="http://schemas.microsoft.com/office/drawing/2014/main" id="{328AB57B-01C5-410B-B32B-ACE54B1C2692}"/>
              </a:ext>
            </a:extLst>
          </p:cNvPr>
          <p:cNvPicPr>
            <a:picLocks noChangeAspect="1"/>
          </p:cNvPicPr>
          <p:nvPr/>
        </p:nvPicPr>
        <p:blipFill>
          <a:blip r:embed="rId2"/>
          <a:stretch>
            <a:fillRect/>
          </a:stretch>
        </p:blipFill>
        <p:spPr>
          <a:xfrm>
            <a:off x="1728286" y="2799597"/>
            <a:ext cx="8029575" cy="2638425"/>
          </a:xfrm>
          <a:prstGeom prst="rect">
            <a:avLst/>
          </a:prstGeom>
          <a:ln>
            <a:solidFill>
              <a:schemeClr val="tx1"/>
            </a:solidFill>
          </a:ln>
        </p:spPr>
      </p:pic>
    </p:spTree>
    <p:extLst>
      <p:ext uri="{BB962C8B-B14F-4D97-AF65-F5344CB8AC3E}">
        <p14:creationId xmlns:p14="http://schemas.microsoft.com/office/powerpoint/2010/main" val="28517318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B1ACC-DD76-4801-A15A-74107B73FD7D}"/>
              </a:ext>
            </a:extLst>
          </p:cNvPr>
          <p:cNvSpPr>
            <a:spLocks noGrp="1"/>
          </p:cNvSpPr>
          <p:nvPr>
            <p:ph type="title"/>
          </p:nvPr>
        </p:nvSpPr>
        <p:spPr/>
        <p:txBody>
          <a:bodyPr/>
          <a:lstStyle/>
          <a:p>
            <a:r>
              <a:rPr lang="en-US" dirty="0"/>
              <a:t>Out of Bound (</a:t>
            </a:r>
            <a:r>
              <a:rPr lang="en-US" dirty="0" err="1"/>
              <a:t>u,v</a:t>
            </a:r>
            <a:r>
              <a:rPr lang="en-US" dirty="0"/>
              <a:t>) Coordinates</a:t>
            </a:r>
          </a:p>
        </p:txBody>
      </p:sp>
      <p:sp>
        <p:nvSpPr>
          <p:cNvPr id="3" name="Content Placeholder 2">
            <a:extLst>
              <a:ext uri="{FF2B5EF4-FFF2-40B4-BE49-F238E27FC236}">
                <a16:creationId xmlns:a16="http://schemas.microsoft.com/office/drawing/2014/main" id="{F7B959BD-336B-4FD3-8813-C0210B5E04F5}"/>
              </a:ext>
            </a:extLst>
          </p:cNvPr>
          <p:cNvSpPr>
            <a:spLocks noGrp="1"/>
          </p:cNvSpPr>
          <p:nvPr>
            <p:ph idx="1"/>
          </p:nvPr>
        </p:nvSpPr>
        <p:spPr>
          <a:xfrm>
            <a:off x="289169" y="1602154"/>
            <a:ext cx="11064631" cy="4574809"/>
          </a:xfrm>
        </p:spPr>
        <p:txBody>
          <a:bodyPr/>
          <a:lstStyle/>
          <a:p>
            <a:r>
              <a:rPr lang="en-US" dirty="0"/>
              <a:t>We can let (</a:t>
            </a:r>
            <a:r>
              <a:rPr lang="en-US" dirty="0" err="1"/>
              <a:t>u,v</a:t>
            </a:r>
            <a:r>
              <a:rPr lang="en-US" dirty="0"/>
              <a:t>) coordinates be outside the range [0,1]</a:t>
            </a:r>
          </a:p>
          <a:p>
            <a:pPr lvl="1"/>
            <a:r>
              <a:rPr lang="en-US" dirty="0"/>
              <a:t>Yes…they can even be negative</a:t>
            </a:r>
          </a:p>
          <a:p>
            <a:r>
              <a:rPr lang="en-US" dirty="0"/>
              <a:t>How these coordinates are handled is defined by the Wrap Mode</a:t>
            </a:r>
          </a:p>
          <a:p>
            <a:r>
              <a:rPr lang="en-US" dirty="0"/>
              <a:t>WebGL supports three wrap modes in both the s and t coordinates:</a:t>
            </a:r>
          </a:p>
          <a:p>
            <a:pPr lvl="1"/>
            <a:r>
              <a:rPr lang="en-US" dirty="0"/>
              <a:t>REPEAT 	</a:t>
            </a:r>
          </a:p>
          <a:p>
            <a:pPr lvl="1"/>
            <a:r>
              <a:rPr lang="en-US" dirty="0"/>
              <a:t>CLAMP_TO_EDGE </a:t>
            </a:r>
          </a:p>
          <a:p>
            <a:pPr lvl="1"/>
            <a:r>
              <a:rPr lang="en-US" dirty="0"/>
              <a:t>MIRRORED_REPEAT</a:t>
            </a:r>
          </a:p>
          <a:p>
            <a:r>
              <a:rPr lang="en-US" dirty="0"/>
              <a:t>Example:</a:t>
            </a:r>
          </a:p>
          <a:p>
            <a:endParaRPr lang="en-US" dirty="0"/>
          </a:p>
        </p:txBody>
      </p:sp>
      <p:pic>
        <p:nvPicPr>
          <p:cNvPr id="4" name="Picture 3">
            <a:extLst>
              <a:ext uri="{FF2B5EF4-FFF2-40B4-BE49-F238E27FC236}">
                <a16:creationId xmlns:a16="http://schemas.microsoft.com/office/drawing/2014/main" id="{6B172B3B-0B36-4B4F-A73F-39E6A9BEC311}"/>
              </a:ext>
            </a:extLst>
          </p:cNvPr>
          <p:cNvPicPr>
            <a:picLocks noChangeAspect="1"/>
          </p:cNvPicPr>
          <p:nvPr/>
        </p:nvPicPr>
        <p:blipFill>
          <a:blip r:embed="rId2"/>
          <a:stretch>
            <a:fillRect/>
          </a:stretch>
        </p:blipFill>
        <p:spPr>
          <a:xfrm>
            <a:off x="2057901" y="4702173"/>
            <a:ext cx="10039350" cy="1790700"/>
          </a:xfrm>
          <a:prstGeom prst="rect">
            <a:avLst/>
          </a:prstGeom>
        </p:spPr>
      </p:pic>
    </p:spTree>
    <p:extLst>
      <p:ext uri="{BB962C8B-B14F-4D97-AF65-F5344CB8AC3E}">
        <p14:creationId xmlns:p14="http://schemas.microsoft.com/office/powerpoint/2010/main" val="2992574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p:cNvSpPr>
            <a:spLocks noGrp="1"/>
          </p:cNvSpPr>
          <p:nvPr>
            <p:ph type="sldNum" sz="quarter" idx="4294967295"/>
          </p:nvPr>
        </p:nvSpPr>
        <p:spPr>
          <a:xfrm>
            <a:off x="9601200" y="6324600"/>
            <a:ext cx="381000" cy="3810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24161750" indent="-24161750">
              <a:defRPr sz="2400">
                <a:solidFill>
                  <a:schemeClr val="tx1"/>
                </a:solidFill>
                <a:latin typeface="Times New Roman" charset="0"/>
                <a:ea typeface="ＭＳ Ｐゴシック" charset="0"/>
                <a:cs typeface="ＭＳ Ｐゴシック" charset="0"/>
              </a:defRPr>
            </a:lvl1pPr>
            <a:lvl2pPr>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pPr lvl="1"/>
            <a:fld id="{91FD11A1-95E0-F44A-A463-6F52F5E39288}" type="slidenum">
              <a:rPr lang="es-ES" sz="1000">
                <a:latin typeface="Arial" charset="0"/>
              </a:rPr>
              <a:pPr lvl="1"/>
              <a:t>3</a:t>
            </a:fld>
            <a:endParaRPr lang="es-ES" sz="1000">
              <a:latin typeface="Arial" charset="0"/>
            </a:endParaRPr>
          </a:p>
        </p:txBody>
      </p:sp>
      <p:sp>
        <p:nvSpPr>
          <p:cNvPr id="20483" name="Rectangle 2"/>
          <p:cNvSpPr>
            <a:spLocks noGrp="1" noChangeArrowheads="1"/>
          </p:cNvSpPr>
          <p:nvPr>
            <p:ph type="title"/>
          </p:nvPr>
        </p:nvSpPr>
        <p:spPr/>
        <p:txBody>
          <a:bodyPr/>
          <a:lstStyle/>
          <a:p>
            <a:r>
              <a:rPr lang="en-US" dirty="0">
                <a:latin typeface="Lato"/>
                <a:ea typeface="ＭＳ Ｐゴシック" charset="0"/>
                <a:cs typeface="ＭＳ Ｐゴシック" charset="0"/>
              </a:rPr>
              <a:t>Or Consider Modeling an Orange</a:t>
            </a:r>
          </a:p>
        </p:txBody>
      </p:sp>
      <p:sp>
        <p:nvSpPr>
          <p:cNvPr id="20484" name="Rectangle 3"/>
          <p:cNvSpPr>
            <a:spLocks noGrp="1" noChangeArrowheads="1"/>
          </p:cNvSpPr>
          <p:nvPr>
            <p:ph type="body" idx="1"/>
          </p:nvPr>
        </p:nvSpPr>
        <p:spPr>
          <a:xfrm>
            <a:off x="-1" y="1543574"/>
            <a:ext cx="9219501" cy="5335806"/>
          </a:xfrm>
        </p:spPr>
        <p:txBody>
          <a:bodyPr>
            <a:normAutofit/>
          </a:bodyPr>
          <a:lstStyle/>
          <a:p>
            <a:r>
              <a:rPr lang="en-US" dirty="0">
                <a:latin typeface="Lato"/>
                <a:ea typeface="ＭＳ Ｐゴシック" charset="0"/>
                <a:cs typeface="ＭＳ Ｐゴシック" charset="0"/>
              </a:rPr>
              <a:t>Start with an orange-colored sphere</a:t>
            </a:r>
          </a:p>
          <a:p>
            <a:pPr lvl="1"/>
            <a:r>
              <a:rPr lang="en-US" dirty="0">
                <a:latin typeface="Lato"/>
                <a:ea typeface="ＭＳ Ｐゴシック" charset="0"/>
              </a:rPr>
              <a:t>Too simple</a:t>
            </a:r>
          </a:p>
          <a:p>
            <a:r>
              <a:rPr lang="en-US" dirty="0">
                <a:latin typeface="Lato"/>
                <a:ea typeface="ＭＳ Ｐゴシック" charset="0"/>
                <a:cs typeface="ＭＳ Ｐゴシック" charset="0"/>
              </a:rPr>
              <a:t>Replace sphere with a more complex shape</a:t>
            </a:r>
          </a:p>
          <a:p>
            <a:pPr lvl="1"/>
            <a:r>
              <a:rPr lang="en-US" dirty="0">
                <a:latin typeface="Lato"/>
                <a:ea typeface="ＭＳ Ｐゴシック" charset="0"/>
              </a:rPr>
              <a:t>Does not capture surface characteristics (small dimples)</a:t>
            </a:r>
          </a:p>
          <a:p>
            <a:pPr lvl="1"/>
            <a:r>
              <a:rPr lang="en-US" dirty="0">
                <a:latin typeface="Lato"/>
                <a:ea typeface="ＭＳ Ｐゴシック" charset="0"/>
              </a:rPr>
              <a:t>Takes too many polygons to model all the dimples</a:t>
            </a:r>
          </a:p>
        </p:txBody>
      </p:sp>
      <p:pic>
        <p:nvPicPr>
          <p:cNvPr id="2" name="Picture 1"/>
          <p:cNvPicPr>
            <a:picLocks noChangeAspect="1"/>
          </p:cNvPicPr>
          <p:nvPr/>
        </p:nvPicPr>
        <p:blipFill>
          <a:blip r:embed="rId3"/>
          <a:stretch>
            <a:fillRect/>
          </a:stretch>
        </p:blipFill>
        <p:spPr>
          <a:xfrm>
            <a:off x="8216317" y="3069884"/>
            <a:ext cx="3810000" cy="3721100"/>
          </a:xfrm>
          <a:prstGeom prst="rect">
            <a:avLst/>
          </a:prstGeom>
        </p:spPr>
      </p:pic>
    </p:spTree>
    <p:extLst>
      <p:ext uri="{BB962C8B-B14F-4D97-AF65-F5344CB8AC3E}">
        <p14:creationId xmlns:p14="http://schemas.microsoft.com/office/powerpoint/2010/main" val="23684683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87AE0-E9A8-4148-A5AC-398986614394}"/>
              </a:ext>
            </a:extLst>
          </p:cNvPr>
          <p:cNvSpPr>
            <a:spLocks noGrp="1"/>
          </p:cNvSpPr>
          <p:nvPr>
            <p:ph type="title"/>
          </p:nvPr>
        </p:nvSpPr>
        <p:spPr/>
        <p:txBody>
          <a:bodyPr/>
          <a:lstStyle/>
          <a:p>
            <a:r>
              <a:rPr lang="en-US" dirty="0"/>
              <a:t>Repeat</a:t>
            </a:r>
          </a:p>
        </p:txBody>
      </p:sp>
      <p:pic>
        <p:nvPicPr>
          <p:cNvPr id="4" name="Picture 3">
            <a:extLst>
              <a:ext uri="{FF2B5EF4-FFF2-40B4-BE49-F238E27FC236}">
                <a16:creationId xmlns:a16="http://schemas.microsoft.com/office/drawing/2014/main" id="{75F17FD4-CD30-43F8-BF25-9A20726A845A}"/>
              </a:ext>
            </a:extLst>
          </p:cNvPr>
          <p:cNvPicPr>
            <a:picLocks noChangeAspect="1"/>
          </p:cNvPicPr>
          <p:nvPr/>
        </p:nvPicPr>
        <p:blipFill>
          <a:blip r:embed="rId2"/>
          <a:stretch>
            <a:fillRect/>
          </a:stretch>
        </p:blipFill>
        <p:spPr>
          <a:xfrm>
            <a:off x="554893" y="1400680"/>
            <a:ext cx="10378830" cy="5257697"/>
          </a:xfrm>
          <a:prstGeom prst="rect">
            <a:avLst/>
          </a:prstGeom>
        </p:spPr>
      </p:pic>
    </p:spTree>
    <p:extLst>
      <p:ext uri="{BB962C8B-B14F-4D97-AF65-F5344CB8AC3E}">
        <p14:creationId xmlns:p14="http://schemas.microsoft.com/office/powerpoint/2010/main" val="11135131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71D6D-1194-43E0-AC42-EF4EF96BC12B}"/>
              </a:ext>
            </a:extLst>
          </p:cNvPr>
          <p:cNvSpPr>
            <a:spLocks noGrp="1"/>
          </p:cNvSpPr>
          <p:nvPr>
            <p:ph type="title"/>
          </p:nvPr>
        </p:nvSpPr>
        <p:spPr/>
        <p:txBody>
          <a:bodyPr/>
          <a:lstStyle/>
          <a:p>
            <a:r>
              <a:rPr lang="en-US" dirty="0"/>
              <a:t>Clamp</a:t>
            </a:r>
          </a:p>
        </p:txBody>
      </p:sp>
      <p:pic>
        <p:nvPicPr>
          <p:cNvPr id="4" name="Picture 3">
            <a:extLst>
              <a:ext uri="{FF2B5EF4-FFF2-40B4-BE49-F238E27FC236}">
                <a16:creationId xmlns:a16="http://schemas.microsoft.com/office/drawing/2014/main" id="{DC74B7E1-8938-492F-A235-7A7470BBDCA9}"/>
              </a:ext>
            </a:extLst>
          </p:cNvPr>
          <p:cNvPicPr>
            <a:picLocks noChangeAspect="1"/>
          </p:cNvPicPr>
          <p:nvPr/>
        </p:nvPicPr>
        <p:blipFill>
          <a:blip r:embed="rId2"/>
          <a:stretch>
            <a:fillRect/>
          </a:stretch>
        </p:blipFill>
        <p:spPr>
          <a:xfrm>
            <a:off x="647608" y="1528944"/>
            <a:ext cx="10174940" cy="5013524"/>
          </a:xfrm>
          <a:prstGeom prst="rect">
            <a:avLst/>
          </a:prstGeom>
        </p:spPr>
      </p:pic>
    </p:spTree>
    <p:extLst>
      <p:ext uri="{BB962C8B-B14F-4D97-AF65-F5344CB8AC3E}">
        <p14:creationId xmlns:p14="http://schemas.microsoft.com/office/powerpoint/2010/main" val="29717751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FFC8F-B5C1-4862-A562-287877431AA1}"/>
              </a:ext>
            </a:extLst>
          </p:cNvPr>
          <p:cNvSpPr>
            <a:spLocks noGrp="1"/>
          </p:cNvSpPr>
          <p:nvPr>
            <p:ph type="title"/>
          </p:nvPr>
        </p:nvSpPr>
        <p:spPr/>
        <p:txBody>
          <a:bodyPr/>
          <a:lstStyle/>
          <a:p>
            <a:r>
              <a:rPr lang="en-US" dirty="0"/>
              <a:t>Mirrored Repeat</a:t>
            </a:r>
          </a:p>
        </p:txBody>
      </p:sp>
      <p:pic>
        <p:nvPicPr>
          <p:cNvPr id="4" name="Picture 3">
            <a:extLst>
              <a:ext uri="{FF2B5EF4-FFF2-40B4-BE49-F238E27FC236}">
                <a16:creationId xmlns:a16="http://schemas.microsoft.com/office/drawing/2014/main" id="{54E43BF4-E3E8-4E9E-8BB0-7908FFE26D37}"/>
              </a:ext>
            </a:extLst>
          </p:cNvPr>
          <p:cNvPicPr>
            <a:picLocks noChangeAspect="1"/>
          </p:cNvPicPr>
          <p:nvPr/>
        </p:nvPicPr>
        <p:blipFill>
          <a:blip r:embed="rId2"/>
          <a:stretch>
            <a:fillRect/>
          </a:stretch>
        </p:blipFill>
        <p:spPr>
          <a:xfrm>
            <a:off x="656493" y="1412002"/>
            <a:ext cx="9907732" cy="5120340"/>
          </a:xfrm>
          <a:prstGeom prst="rect">
            <a:avLst/>
          </a:prstGeom>
        </p:spPr>
      </p:pic>
    </p:spTree>
    <p:extLst>
      <p:ext uri="{BB962C8B-B14F-4D97-AF65-F5344CB8AC3E}">
        <p14:creationId xmlns:p14="http://schemas.microsoft.com/office/powerpoint/2010/main" val="32916500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2FE15-4077-4075-B90D-7F4EC0CAE464}"/>
              </a:ext>
            </a:extLst>
          </p:cNvPr>
          <p:cNvSpPr>
            <a:spLocks noGrp="1"/>
          </p:cNvSpPr>
          <p:nvPr>
            <p:ph type="title"/>
          </p:nvPr>
        </p:nvSpPr>
        <p:spPr>
          <a:xfrm>
            <a:off x="1057275" y="146477"/>
            <a:ext cx="10515600" cy="1325563"/>
          </a:xfrm>
        </p:spPr>
        <p:txBody>
          <a:bodyPr/>
          <a:lstStyle/>
          <a:p>
            <a:r>
              <a:rPr lang="en-US" dirty="0"/>
              <a:t>Sprites versus Textures</a:t>
            </a:r>
          </a:p>
        </p:txBody>
      </p:sp>
      <p:pic>
        <p:nvPicPr>
          <p:cNvPr id="4" name="Content Placeholder 3">
            <a:extLst>
              <a:ext uri="{FF2B5EF4-FFF2-40B4-BE49-F238E27FC236}">
                <a16:creationId xmlns:a16="http://schemas.microsoft.com/office/drawing/2014/main" id="{2B1ECC7C-EA22-4CA7-B48A-CBDBB355CE59}"/>
              </a:ext>
            </a:extLst>
          </p:cNvPr>
          <p:cNvPicPr>
            <a:picLocks noGrp="1" noChangeAspect="1"/>
          </p:cNvPicPr>
          <p:nvPr>
            <p:ph idx="1"/>
          </p:nvPr>
        </p:nvPicPr>
        <p:blipFill rotWithShape="1">
          <a:blip r:embed="rId2"/>
          <a:srcRect l="29257"/>
          <a:stretch/>
        </p:blipFill>
        <p:spPr>
          <a:xfrm>
            <a:off x="3568567" y="1819277"/>
            <a:ext cx="8623434" cy="4892246"/>
          </a:xfrm>
          <a:prstGeom prst="rect">
            <a:avLst/>
          </a:prstGeom>
        </p:spPr>
      </p:pic>
      <p:sp>
        <p:nvSpPr>
          <p:cNvPr id="5" name="TextBox 4">
            <a:extLst>
              <a:ext uri="{FF2B5EF4-FFF2-40B4-BE49-F238E27FC236}">
                <a16:creationId xmlns:a16="http://schemas.microsoft.com/office/drawing/2014/main" id="{A86AF0DE-DF63-450E-850A-35F2AD0BEFD1}"/>
              </a:ext>
            </a:extLst>
          </p:cNvPr>
          <p:cNvSpPr txBox="1"/>
          <p:nvPr/>
        </p:nvSpPr>
        <p:spPr>
          <a:xfrm>
            <a:off x="76200" y="1819276"/>
            <a:ext cx="4010025" cy="1354217"/>
          </a:xfrm>
          <a:prstGeom prst="rect">
            <a:avLst/>
          </a:prstGeom>
          <a:noFill/>
        </p:spPr>
        <p:txBody>
          <a:bodyPr wrap="square" rtlCol="0">
            <a:spAutoFit/>
          </a:bodyPr>
          <a:lstStyle/>
          <a:p>
            <a:r>
              <a:rPr lang="en-US" sz="1600" dirty="0"/>
              <a:t>Where do you see sprites being used?</a:t>
            </a:r>
          </a:p>
          <a:p>
            <a:endParaRPr lang="en-US" sz="1600" dirty="0"/>
          </a:p>
          <a:p>
            <a:r>
              <a:rPr lang="en-US" sz="1600" dirty="0"/>
              <a:t>Where do you see textures being used?</a:t>
            </a:r>
          </a:p>
          <a:p>
            <a:endParaRPr lang="en-US" sz="1600" dirty="0"/>
          </a:p>
          <a:p>
            <a:r>
              <a:rPr lang="en-US" sz="1600" dirty="0"/>
              <a:t>What is the difference?</a:t>
            </a:r>
          </a:p>
        </p:txBody>
      </p:sp>
    </p:spTree>
    <p:extLst>
      <p:ext uri="{BB962C8B-B14F-4D97-AF65-F5344CB8AC3E}">
        <p14:creationId xmlns:p14="http://schemas.microsoft.com/office/powerpoint/2010/main" val="3704060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p:cNvSpPr>
            <a:spLocks noGrp="1" noChangeArrowheads="1"/>
          </p:cNvSpPr>
          <p:nvPr>
            <p:ph type="title"/>
          </p:nvPr>
        </p:nvSpPr>
        <p:spPr/>
        <p:txBody>
          <a:bodyPr/>
          <a:lstStyle/>
          <a:p>
            <a:r>
              <a:rPr lang="en-US" dirty="0">
                <a:latin typeface="Arial" charset="0"/>
                <a:ea typeface="ＭＳ Ｐゴシック" charset="0"/>
                <a:cs typeface="ＭＳ Ｐゴシック" charset="0"/>
              </a:rPr>
              <a:t>Modeling an Orange</a:t>
            </a:r>
          </a:p>
        </p:txBody>
      </p:sp>
      <p:sp>
        <p:nvSpPr>
          <p:cNvPr id="21508" name="Rectangle 3"/>
          <p:cNvSpPr>
            <a:spLocks noGrp="1" noChangeArrowheads="1"/>
          </p:cNvSpPr>
          <p:nvPr>
            <p:ph type="body" idx="1"/>
          </p:nvPr>
        </p:nvSpPr>
        <p:spPr>
          <a:xfrm>
            <a:off x="152400" y="1359018"/>
            <a:ext cx="11399240" cy="4564092"/>
          </a:xfrm>
        </p:spPr>
        <p:txBody>
          <a:bodyPr/>
          <a:lstStyle/>
          <a:p>
            <a:r>
              <a:rPr lang="en-US" dirty="0">
                <a:latin typeface="Arial" charset="0"/>
                <a:ea typeface="ＭＳ Ｐゴシック" charset="0"/>
                <a:cs typeface="ＭＳ Ｐゴシック" charset="0"/>
              </a:rPr>
              <a:t>Take a picture of a real orange</a:t>
            </a:r>
          </a:p>
          <a:p>
            <a:r>
              <a:rPr lang="en-US" dirty="0">
                <a:latin typeface="Arial" charset="0"/>
                <a:ea typeface="ＭＳ Ｐゴシック" charset="0"/>
                <a:cs typeface="ＭＳ Ｐゴシック" charset="0"/>
              </a:rPr>
              <a:t> </a:t>
            </a:r>
            <a:r>
              <a:rPr lang="ja-JP" altLang="en-US" dirty="0">
                <a:latin typeface="Arial" charset="0"/>
                <a:ea typeface="ＭＳ Ｐゴシック" charset="0"/>
                <a:cs typeface="ＭＳ Ｐゴシック" charset="0"/>
              </a:rPr>
              <a:t>“</a:t>
            </a:r>
            <a:r>
              <a:rPr lang="en-US" dirty="0">
                <a:latin typeface="Arial" charset="0"/>
                <a:ea typeface="ＭＳ Ｐゴシック" charset="0"/>
                <a:cs typeface="ＭＳ Ｐゴシック" charset="0"/>
              </a:rPr>
              <a:t>paste</a:t>
            </a:r>
            <a:r>
              <a:rPr lang="ja-JP" altLang="en-US" dirty="0">
                <a:latin typeface="Arial" charset="0"/>
                <a:ea typeface="ＭＳ Ｐゴシック" charset="0"/>
                <a:cs typeface="ＭＳ Ｐゴシック" charset="0"/>
              </a:rPr>
              <a:t>” </a:t>
            </a:r>
            <a:r>
              <a:rPr lang="en-US" altLang="ja-JP" dirty="0">
                <a:latin typeface="Arial" charset="0"/>
                <a:ea typeface="ＭＳ Ｐゴシック" charset="0"/>
                <a:cs typeface="ＭＳ Ｐゴシック" charset="0"/>
              </a:rPr>
              <a:t>pixels of the image</a:t>
            </a:r>
            <a:r>
              <a:rPr lang="en-US" dirty="0">
                <a:latin typeface="Arial" charset="0"/>
                <a:ea typeface="ＭＳ Ｐゴシック" charset="0"/>
                <a:cs typeface="ＭＳ Ｐゴシック" charset="0"/>
              </a:rPr>
              <a:t> onto simple geometric model</a:t>
            </a:r>
          </a:p>
          <a:p>
            <a:pPr lvl="1"/>
            <a:r>
              <a:rPr lang="en-US" dirty="0">
                <a:latin typeface="Arial" charset="0"/>
                <a:ea typeface="ＭＳ Ｐゴシック" charset="0"/>
              </a:rPr>
              <a:t>This process is known as texture mapping</a:t>
            </a:r>
          </a:p>
          <a:p>
            <a:pPr lvl="1"/>
            <a:r>
              <a:rPr lang="en-US" dirty="0">
                <a:latin typeface="Arial" charset="0"/>
                <a:ea typeface="ＭＳ Ｐゴシック" charset="0"/>
              </a:rPr>
              <a:t>Specifically </a:t>
            </a:r>
            <a:r>
              <a:rPr lang="en-US" i="1" dirty="0">
                <a:latin typeface="Arial" charset="0"/>
                <a:ea typeface="ＭＳ Ｐゴシック" charset="0"/>
              </a:rPr>
              <a:t>image texturing</a:t>
            </a:r>
          </a:p>
          <a:p>
            <a:r>
              <a:rPr lang="en-US" dirty="0">
                <a:latin typeface="Arial" charset="0"/>
                <a:ea typeface="ＭＳ Ｐゴシック" charset="0"/>
                <a:cs typeface="ＭＳ Ｐゴシック" charset="0"/>
              </a:rPr>
              <a:t>Still might be problematic…</a:t>
            </a:r>
          </a:p>
          <a:p>
            <a:pPr lvl="1"/>
            <a:r>
              <a:rPr lang="en-US" dirty="0">
                <a:latin typeface="Arial" charset="0"/>
                <a:ea typeface="ＭＳ Ｐゴシック" charset="0"/>
              </a:rPr>
              <a:t>Looking at the orange in a rendered scene</a:t>
            </a:r>
          </a:p>
          <a:p>
            <a:pPr lvl="1"/>
            <a:r>
              <a:rPr lang="en-US" dirty="0">
                <a:latin typeface="Arial" charset="0"/>
                <a:ea typeface="ＭＳ Ｐゴシック" charset="0"/>
              </a:rPr>
              <a:t>How could you tell the colors on the orange aren’t generated by shading? </a:t>
            </a:r>
          </a:p>
        </p:txBody>
      </p:sp>
      <p:pic>
        <p:nvPicPr>
          <p:cNvPr id="3" name="Picture 2">
            <a:extLst>
              <a:ext uri="{FF2B5EF4-FFF2-40B4-BE49-F238E27FC236}">
                <a16:creationId xmlns:a16="http://schemas.microsoft.com/office/drawing/2014/main" id="{A439E884-859E-409A-A492-71DD9A465F5F}"/>
              </a:ext>
            </a:extLst>
          </p:cNvPr>
          <p:cNvPicPr>
            <a:picLocks noChangeAspect="1"/>
          </p:cNvPicPr>
          <p:nvPr/>
        </p:nvPicPr>
        <p:blipFill>
          <a:blip r:embed="rId2"/>
          <a:stretch>
            <a:fillRect/>
          </a:stretch>
        </p:blipFill>
        <p:spPr>
          <a:xfrm>
            <a:off x="4208827" y="4706224"/>
            <a:ext cx="1808876" cy="1808876"/>
          </a:xfrm>
          <a:prstGeom prst="rect">
            <a:avLst/>
          </a:prstGeom>
        </p:spPr>
      </p:pic>
    </p:spTree>
    <p:extLst>
      <p:ext uri="{BB962C8B-B14F-4D97-AF65-F5344CB8AC3E}">
        <p14:creationId xmlns:p14="http://schemas.microsoft.com/office/powerpoint/2010/main" val="11373447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p:cNvSpPr>
            <a:spLocks noGrp="1" noChangeArrowheads="1"/>
          </p:cNvSpPr>
          <p:nvPr>
            <p:ph type="title"/>
          </p:nvPr>
        </p:nvSpPr>
        <p:spPr/>
        <p:txBody>
          <a:bodyPr/>
          <a:lstStyle/>
          <a:p>
            <a:r>
              <a:rPr lang="en-US" dirty="0">
                <a:latin typeface="Lato"/>
                <a:ea typeface="ＭＳ Ｐゴシック" charset="0"/>
                <a:cs typeface="ＭＳ Ｐゴシック" charset="0"/>
              </a:rPr>
              <a:t>Modeling an Orange</a:t>
            </a:r>
          </a:p>
        </p:txBody>
      </p:sp>
      <p:sp>
        <p:nvSpPr>
          <p:cNvPr id="21508" name="Rectangle 3"/>
          <p:cNvSpPr>
            <a:spLocks noGrp="1" noChangeArrowheads="1"/>
          </p:cNvSpPr>
          <p:nvPr>
            <p:ph type="body" idx="1"/>
          </p:nvPr>
        </p:nvSpPr>
        <p:spPr>
          <a:xfrm>
            <a:off x="152400" y="1359018"/>
            <a:ext cx="11105625" cy="4564092"/>
          </a:xfrm>
        </p:spPr>
        <p:txBody>
          <a:bodyPr/>
          <a:lstStyle/>
          <a:p>
            <a:pPr marL="0" indent="0">
              <a:buNone/>
            </a:pPr>
            <a:r>
              <a:rPr lang="en-US" dirty="0">
                <a:latin typeface="Lato"/>
                <a:ea typeface="ＭＳ Ｐゴシック" charset="0"/>
              </a:rPr>
              <a:t>Another alternative would be </a:t>
            </a:r>
            <a:r>
              <a:rPr lang="en-US" b="1" i="1" dirty="0">
                <a:latin typeface="Lato"/>
                <a:ea typeface="ＭＳ Ｐゴシック" charset="0"/>
              </a:rPr>
              <a:t>bump mapping</a:t>
            </a:r>
          </a:p>
          <a:p>
            <a:pPr marL="0" indent="0">
              <a:buNone/>
            </a:pPr>
            <a:r>
              <a:rPr lang="en-US" dirty="0">
                <a:latin typeface="Lato"/>
                <a:ea typeface="ＭＳ Ｐゴシック" charset="0"/>
              </a:rPr>
              <a:t>Use an image that specifies the normal to use to shade the surface</a:t>
            </a:r>
          </a:p>
          <a:p>
            <a:r>
              <a:rPr lang="en-US" dirty="0">
                <a:latin typeface="Lato"/>
                <a:ea typeface="ＭＳ Ｐゴシック" charset="0"/>
              </a:rPr>
              <a:t>This way, can render an “bumpy” surface during shading</a:t>
            </a:r>
          </a:p>
          <a:p>
            <a:r>
              <a:rPr lang="en-US" dirty="0">
                <a:latin typeface="Lato"/>
                <a:ea typeface="ＭＳ Ｐゴシック" charset="0"/>
              </a:rPr>
              <a:t>Without modeling the bumpy surface with lots of triangles</a:t>
            </a:r>
          </a:p>
          <a:p>
            <a:endParaRPr lang="en-US" dirty="0">
              <a:latin typeface="Lato"/>
              <a:ea typeface="ＭＳ Ｐゴシック" charset="0"/>
            </a:endParaRPr>
          </a:p>
          <a:p>
            <a:pPr marL="0" indent="0">
              <a:buNone/>
            </a:pPr>
            <a:endParaRPr lang="en-US" dirty="0">
              <a:latin typeface="Arial" charset="0"/>
              <a:ea typeface="ＭＳ Ｐゴシック" charset="0"/>
            </a:endParaRPr>
          </a:p>
        </p:txBody>
      </p:sp>
      <p:pic>
        <p:nvPicPr>
          <p:cNvPr id="2" name="Picture 1"/>
          <p:cNvPicPr>
            <a:picLocks noChangeAspect="1"/>
          </p:cNvPicPr>
          <p:nvPr/>
        </p:nvPicPr>
        <p:blipFill>
          <a:blip r:embed="rId2"/>
          <a:stretch>
            <a:fillRect/>
          </a:stretch>
        </p:blipFill>
        <p:spPr>
          <a:xfrm>
            <a:off x="2139250" y="3778088"/>
            <a:ext cx="7582097" cy="2546512"/>
          </a:xfrm>
          <a:prstGeom prst="rect">
            <a:avLst/>
          </a:prstGeom>
        </p:spPr>
      </p:pic>
    </p:spTree>
    <p:extLst>
      <p:ext uri="{BB962C8B-B14F-4D97-AF65-F5344CB8AC3E}">
        <p14:creationId xmlns:p14="http://schemas.microsoft.com/office/powerpoint/2010/main" val="2041431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p:txBody>
          <a:bodyPr/>
          <a:lstStyle/>
          <a:p>
            <a:r>
              <a:rPr lang="en-US" dirty="0">
                <a:latin typeface="Arial" charset="0"/>
                <a:ea typeface="ＭＳ Ｐゴシック" charset="0"/>
                <a:cs typeface="ＭＳ Ｐゴシック" charset="0"/>
              </a:rPr>
              <a:t>Some Types of Texture Mapping</a:t>
            </a:r>
          </a:p>
        </p:txBody>
      </p:sp>
      <p:sp>
        <p:nvSpPr>
          <p:cNvPr id="22532" name="Rectangle 3"/>
          <p:cNvSpPr>
            <a:spLocks noGrp="1" noChangeArrowheads="1"/>
          </p:cNvSpPr>
          <p:nvPr>
            <p:ph type="body" idx="1"/>
          </p:nvPr>
        </p:nvSpPr>
        <p:spPr>
          <a:xfrm>
            <a:off x="352338" y="2316748"/>
            <a:ext cx="8372212" cy="3949582"/>
          </a:xfrm>
        </p:spPr>
        <p:txBody>
          <a:bodyPr>
            <a:normAutofit/>
          </a:bodyPr>
          <a:lstStyle/>
          <a:p>
            <a:r>
              <a:rPr lang="en-US" dirty="0">
                <a:latin typeface="Lato" panose="020F0502020204030203"/>
                <a:ea typeface="ＭＳ Ｐゴシック" charset="0"/>
                <a:cs typeface="ＭＳ Ｐゴシック" charset="0"/>
              </a:rPr>
              <a:t>Image Texturing</a:t>
            </a:r>
          </a:p>
          <a:p>
            <a:pPr lvl="1"/>
            <a:r>
              <a:rPr lang="en-US" dirty="0">
                <a:latin typeface="Lato" panose="020F0502020204030203"/>
                <a:ea typeface="ＭＳ Ｐゴシック" charset="0"/>
              </a:rPr>
              <a:t>Uses images to fill inside of polygons</a:t>
            </a:r>
          </a:p>
          <a:p>
            <a:r>
              <a:rPr lang="en-US" dirty="0">
                <a:latin typeface="Lato" panose="020F0502020204030203"/>
                <a:ea typeface="ＭＳ Ｐゴシック" charset="0"/>
                <a:cs typeface="ＭＳ Ｐゴシック" charset="0"/>
              </a:rPr>
              <a:t>Environment Mapping</a:t>
            </a:r>
          </a:p>
          <a:p>
            <a:pPr lvl="1"/>
            <a:r>
              <a:rPr lang="en-US" dirty="0">
                <a:latin typeface="Lato" panose="020F0502020204030203"/>
                <a:ea typeface="ＭＳ Ｐゴシック" charset="0"/>
              </a:rPr>
              <a:t>Uses a picture of the environment for texture maps</a:t>
            </a:r>
          </a:p>
          <a:p>
            <a:pPr lvl="1"/>
            <a:r>
              <a:rPr lang="en-US" dirty="0">
                <a:latin typeface="Lato" panose="020F0502020204030203"/>
                <a:ea typeface="ＭＳ Ｐゴシック" charset="0"/>
              </a:rPr>
              <a:t>Allows simulation of mirror-like surfaces</a:t>
            </a:r>
          </a:p>
          <a:p>
            <a:r>
              <a:rPr lang="en-US" dirty="0">
                <a:latin typeface="Lato" panose="020F0502020204030203"/>
                <a:ea typeface="ＭＳ Ｐゴシック" charset="0"/>
                <a:cs typeface="ＭＳ Ｐゴシック" charset="0"/>
              </a:rPr>
              <a:t>Bump mapping</a:t>
            </a:r>
          </a:p>
          <a:p>
            <a:pPr lvl="1"/>
            <a:r>
              <a:rPr lang="en-US" dirty="0">
                <a:latin typeface="Lato" panose="020F0502020204030203"/>
                <a:ea typeface="ＭＳ Ｐゴシック" charset="0"/>
              </a:rPr>
              <a:t>Alters normal vectors during the rendering process</a:t>
            </a:r>
          </a:p>
          <a:p>
            <a:pPr lvl="1"/>
            <a:r>
              <a:rPr lang="en-US" dirty="0">
                <a:latin typeface="Lato" panose="020F0502020204030203"/>
                <a:ea typeface="ＭＳ Ｐゴシック" charset="0"/>
              </a:rPr>
              <a:t>Generates a bumpy looking surface</a:t>
            </a:r>
            <a:r>
              <a:rPr lang="en-US" dirty="0">
                <a:latin typeface="Arial" charset="0"/>
                <a:ea typeface="ＭＳ Ｐゴシック" charset="0"/>
              </a:rPr>
              <a:t> </a:t>
            </a:r>
          </a:p>
        </p:txBody>
      </p:sp>
      <p:pic>
        <p:nvPicPr>
          <p:cNvPr id="2" name="Picture 1"/>
          <p:cNvPicPr>
            <a:picLocks noChangeAspect="1"/>
          </p:cNvPicPr>
          <p:nvPr/>
        </p:nvPicPr>
        <p:blipFill>
          <a:blip r:embed="rId2"/>
          <a:stretch>
            <a:fillRect/>
          </a:stretch>
        </p:blipFill>
        <p:spPr>
          <a:xfrm>
            <a:off x="8524233" y="3383454"/>
            <a:ext cx="1450770" cy="1450770"/>
          </a:xfrm>
          <a:prstGeom prst="rect">
            <a:avLst/>
          </a:prstGeom>
        </p:spPr>
      </p:pic>
      <p:pic>
        <p:nvPicPr>
          <p:cNvPr id="3" name="Picture 2"/>
          <p:cNvPicPr>
            <a:picLocks noChangeAspect="1"/>
          </p:cNvPicPr>
          <p:nvPr/>
        </p:nvPicPr>
        <p:blipFill rotWithShape="1">
          <a:blip r:embed="rId3"/>
          <a:srcRect l="66260"/>
          <a:stretch/>
        </p:blipFill>
        <p:spPr>
          <a:xfrm>
            <a:off x="8497289" y="4834224"/>
            <a:ext cx="1438679" cy="1432106"/>
          </a:xfrm>
          <a:prstGeom prst="rect">
            <a:avLst/>
          </a:prstGeom>
        </p:spPr>
      </p:pic>
      <p:pic>
        <p:nvPicPr>
          <p:cNvPr id="4" name="Picture 3"/>
          <p:cNvPicPr>
            <a:picLocks noChangeAspect="1"/>
          </p:cNvPicPr>
          <p:nvPr/>
        </p:nvPicPr>
        <p:blipFill>
          <a:blip r:embed="rId4"/>
          <a:stretch>
            <a:fillRect/>
          </a:stretch>
        </p:blipFill>
        <p:spPr>
          <a:xfrm>
            <a:off x="8536324" y="2250823"/>
            <a:ext cx="1510174" cy="1132631"/>
          </a:xfrm>
          <a:prstGeom prst="rect">
            <a:avLst/>
          </a:prstGeom>
        </p:spPr>
      </p:pic>
    </p:spTree>
    <p:extLst>
      <p:ext uri="{BB962C8B-B14F-4D97-AF65-F5344CB8AC3E}">
        <p14:creationId xmlns:p14="http://schemas.microsoft.com/office/powerpoint/2010/main" val="1122547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a:xfrm>
            <a:off x="1524001" y="403090"/>
            <a:ext cx="8913813" cy="914400"/>
          </a:xfrm>
        </p:spPr>
        <p:txBody>
          <a:bodyPr/>
          <a:lstStyle/>
          <a:p>
            <a:r>
              <a:rPr lang="en-US" dirty="0">
                <a:latin typeface="Arial" charset="0"/>
                <a:ea typeface="ＭＳ Ｐゴシック" charset="0"/>
                <a:cs typeface="ＭＳ Ｐゴシック" charset="0"/>
              </a:rPr>
              <a:t>Image Texturing</a:t>
            </a:r>
          </a:p>
        </p:txBody>
      </p:sp>
      <p:pic>
        <p:nvPicPr>
          <p:cNvPr id="23556" name="Picture 5" descr="hue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800" y="1600200"/>
            <a:ext cx="3733800" cy="3733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557" name="Picture 7" descr="hue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3601" y="1600201"/>
            <a:ext cx="3724275" cy="3724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3558" name="Text Box 8"/>
          <p:cNvSpPr txBox="1">
            <a:spLocks noChangeArrowheads="1"/>
          </p:cNvSpPr>
          <p:nvPr/>
        </p:nvSpPr>
        <p:spPr bwMode="auto">
          <a:xfrm>
            <a:off x="2794000" y="5637213"/>
            <a:ext cx="2439988"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none" anchorCtr="1">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a:latin typeface="Arial" charset="0"/>
              </a:rPr>
              <a:t>geometric model</a:t>
            </a:r>
          </a:p>
        </p:txBody>
      </p:sp>
      <p:sp>
        <p:nvSpPr>
          <p:cNvPr id="23559" name="Text Box 10"/>
          <p:cNvSpPr txBox="1">
            <a:spLocks noChangeArrowheads="1"/>
          </p:cNvSpPr>
          <p:nvPr/>
        </p:nvSpPr>
        <p:spPr bwMode="auto">
          <a:xfrm>
            <a:off x="7010401" y="5638800"/>
            <a:ext cx="2303463"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none" anchorCtr="1">
            <a:spAutoFit/>
          </a:bodyPr>
          <a:lstStyle>
            <a:lvl1pPr>
              <a:defRPr sz="2400">
                <a:solidFill>
                  <a:schemeClr val="tx1"/>
                </a:solidFill>
                <a:latin typeface="Times New Roman" charset="0"/>
                <a:ea typeface="ＭＳ Ｐゴシック" charset="0"/>
                <a:cs typeface="ＭＳ Ｐゴシック" charset="0"/>
              </a:defRPr>
            </a:lvl1pPr>
            <a:lvl2pPr marL="37931725" indent="-37474525">
              <a:defRPr sz="2400">
                <a:solidFill>
                  <a:schemeClr val="tx1"/>
                </a:solidFill>
                <a:latin typeface="Times New Roman" charset="0"/>
                <a:ea typeface="ＭＳ Ｐゴシック" charset="0"/>
              </a:defRPr>
            </a:lvl2pPr>
            <a:lvl3pPr>
              <a:defRPr sz="2400">
                <a:solidFill>
                  <a:schemeClr val="tx1"/>
                </a:solidFill>
                <a:latin typeface="Times New Roman" charset="0"/>
                <a:ea typeface="ＭＳ Ｐゴシック" charset="0"/>
              </a:defRPr>
            </a:lvl3pPr>
            <a:lvl4pPr>
              <a:defRPr sz="2400">
                <a:solidFill>
                  <a:schemeClr val="tx1"/>
                </a:solidFill>
                <a:latin typeface="Times New Roman" charset="0"/>
                <a:ea typeface="ＭＳ Ｐゴシック" charset="0"/>
              </a:defRPr>
            </a:lvl4pPr>
            <a:lvl5pPr>
              <a:defRPr sz="2400">
                <a:solidFill>
                  <a:schemeClr val="tx1"/>
                </a:solidFill>
                <a:latin typeface="Times New Roman" charset="0"/>
                <a:ea typeface="ＭＳ Ｐゴシック" charset="0"/>
              </a:defRPr>
            </a:lvl5pPr>
            <a:lvl6pPr marL="457200" eaLnBrk="0" fontAlgn="base" hangingPunct="0">
              <a:spcBef>
                <a:spcPct val="0"/>
              </a:spcBef>
              <a:spcAft>
                <a:spcPct val="0"/>
              </a:spcAft>
              <a:defRPr sz="2400">
                <a:solidFill>
                  <a:schemeClr val="tx1"/>
                </a:solidFill>
                <a:latin typeface="Times New Roman" charset="0"/>
                <a:ea typeface="ＭＳ Ｐゴシック" charset="0"/>
              </a:defRPr>
            </a:lvl6pPr>
            <a:lvl7pPr marL="914400" eaLnBrk="0" fontAlgn="base" hangingPunct="0">
              <a:spcBef>
                <a:spcPct val="0"/>
              </a:spcBef>
              <a:spcAft>
                <a:spcPct val="0"/>
              </a:spcAft>
              <a:defRPr sz="2400">
                <a:solidFill>
                  <a:schemeClr val="tx1"/>
                </a:solidFill>
                <a:latin typeface="Times New Roman" charset="0"/>
                <a:ea typeface="ＭＳ Ｐゴシック" charset="0"/>
              </a:defRPr>
            </a:lvl7pPr>
            <a:lvl8pPr marL="1371600" eaLnBrk="0" fontAlgn="base" hangingPunct="0">
              <a:spcBef>
                <a:spcPct val="0"/>
              </a:spcBef>
              <a:spcAft>
                <a:spcPct val="0"/>
              </a:spcAft>
              <a:defRPr sz="2400">
                <a:solidFill>
                  <a:schemeClr val="tx1"/>
                </a:solidFill>
                <a:latin typeface="Times New Roman" charset="0"/>
                <a:ea typeface="ＭＳ Ｐゴシック" charset="0"/>
              </a:defRPr>
            </a:lvl8pPr>
            <a:lvl9pPr marL="18288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a:latin typeface="Arial" charset="0"/>
              </a:rPr>
              <a:t>texture mapped</a:t>
            </a:r>
          </a:p>
        </p:txBody>
      </p:sp>
    </p:spTree>
    <p:extLst>
      <p:ext uri="{BB962C8B-B14F-4D97-AF65-F5344CB8AC3E}">
        <p14:creationId xmlns:p14="http://schemas.microsoft.com/office/powerpoint/2010/main" val="2015611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a:xfrm>
            <a:off x="1524001" y="523218"/>
            <a:ext cx="8913813" cy="914400"/>
          </a:xfrm>
        </p:spPr>
        <p:txBody>
          <a:bodyPr/>
          <a:lstStyle/>
          <a:p>
            <a:r>
              <a:rPr lang="en-US">
                <a:latin typeface="Arial" charset="0"/>
                <a:ea typeface="ＭＳ Ｐゴシック" charset="0"/>
                <a:cs typeface="ＭＳ Ｐゴシック" charset="0"/>
              </a:rPr>
              <a:t>Environment Mapping </a:t>
            </a:r>
          </a:p>
        </p:txBody>
      </p:sp>
      <p:pic>
        <p:nvPicPr>
          <p:cNvPr id="24581" name="Picture 5" descr="hue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5438" y="1752601"/>
            <a:ext cx="2949538" cy="2949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stretch>
            <a:fillRect/>
          </a:stretch>
        </p:blipFill>
        <p:spPr>
          <a:xfrm>
            <a:off x="5881226" y="2223626"/>
            <a:ext cx="4100974" cy="4100974"/>
          </a:xfrm>
          <a:prstGeom prst="rect">
            <a:avLst/>
          </a:prstGeom>
        </p:spPr>
      </p:pic>
    </p:spTree>
    <p:extLst>
      <p:ext uri="{BB962C8B-B14F-4D97-AF65-F5344CB8AC3E}">
        <p14:creationId xmlns:p14="http://schemas.microsoft.com/office/powerpoint/2010/main" val="76563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a:xfrm>
            <a:off x="1524001" y="437413"/>
            <a:ext cx="8913813" cy="914400"/>
          </a:xfrm>
        </p:spPr>
        <p:txBody>
          <a:bodyPr/>
          <a:lstStyle/>
          <a:p>
            <a:r>
              <a:rPr lang="en-US" b="0">
                <a:latin typeface="Arial" charset="0"/>
                <a:ea typeface="ＭＳ Ｐゴシック" charset="0"/>
                <a:cs typeface="ＭＳ Ｐゴシック" charset="0"/>
              </a:rPr>
              <a:t>Bump Mapping</a:t>
            </a:r>
          </a:p>
        </p:txBody>
      </p:sp>
      <p:pic>
        <p:nvPicPr>
          <p:cNvPr id="25605" name="Picture 5" descr="hue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5999" y="1571385"/>
            <a:ext cx="2941983" cy="294198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3"/>
          <a:stretch>
            <a:fillRect/>
          </a:stretch>
        </p:blipFill>
        <p:spPr>
          <a:xfrm>
            <a:off x="5076902" y="2792064"/>
            <a:ext cx="5591099" cy="3494437"/>
          </a:xfrm>
          <a:prstGeom prst="rect">
            <a:avLst/>
          </a:prstGeom>
        </p:spPr>
      </p:pic>
    </p:spTree>
    <p:extLst>
      <p:ext uri="{BB962C8B-B14F-4D97-AF65-F5344CB8AC3E}">
        <p14:creationId xmlns:p14="http://schemas.microsoft.com/office/powerpoint/2010/main" val="783437581"/>
      </p:ext>
    </p:extLst>
  </p:cSld>
  <p:clrMapOvr>
    <a:masterClrMapping/>
  </p:clrMapOvr>
</p:sld>
</file>

<file path=ppt/theme/theme1.xml><?xml version="1.0" encoding="utf-8"?>
<a:theme xmlns:a="http://schemas.openxmlformats.org/drawingml/2006/main" name="SampleSlide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SampleSlides</Template>
  <TotalTime>13985</TotalTime>
  <Words>1227</Words>
  <Application>Microsoft Office PowerPoint</Application>
  <PresentationFormat>Widescreen</PresentationFormat>
  <Paragraphs>230</Paragraphs>
  <Slides>33</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Arial</vt:lpstr>
      <vt:lpstr>Book Antiqua</vt:lpstr>
      <vt:lpstr>Calibri</vt:lpstr>
      <vt:lpstr>Cambria</vt:lpstr>
      <vt:lpstr>Comic Sans MS</vt:lpstr>
      <vt:lpstr>Courier New</vt:lpstr>
      <vt:lpstr>Lato</vt:lpstr>
      <vt:lpstr>Lato Medium</vt:lpstr>
      <vt:lpstr>Times New Roman</vt:lpstr>
      <vt:lpstr>SampleSlides</vt:lpstr>
      <vt:lpstr>PowerPoint Presentation</vt:lpstr>
      <vt:lpstr>The Limits of Geometric Modeling</vt:lpstr>
      <vt:lpstr>Or Consider Modeling an Orange</vt:lpstr>
      <vt:lpstr>Modeling an Orange</vt:lpstr>
      <vt:lpstr>Modeling an Orange</vt:lpstr>
      <vt:lpstr>Some Types of Texture Mapping</vt:lpstr>
      <vt:lpstr>Image Texturing</vt:lpstr>
      <vt:lpstr>Environment Mapping </vt:lpstr>
      <vt:lpstr>Bump Mapping</vt:lpstr>
      <vt:lpstr>So What is Texture?</vt:lpstr>
      <vt:lpstr>For example</vt:lpstr>
      <vt:lpstr>Texturing Mapping and the Pipeline</vt:lpstr>
      <vt:lpstr>Texture Mapping</vt:lpstr>
      <vt:lpstr>Specifying a Texture Mapping Function</vt:lpstr>
      <vt:lpstr>A Word About Coordinates</vt:lpstr>
      <vt:lpstr>Mapping a Texture</vt:lpstr>
      <vt:lpstr>Mapping a Texture</vt:lpstr>
      <vt:lpstr>Basic Steps in WebGL</vt:lpstr>
      <vt:lpstr>Specifying a Texture Image</vt:lpstr>
      <vt:lpstr>Define Image as a Texture</vt:lpstr>
      <vt:lpstr>Example</vt:lpstr>
      <vt:lpstr>Example</vt:lpstr>
      <vt:lpstr>Example</vt:lpstr>
      <vt:lpstr>Examples</vt:lpstr>
      <vt:lpstr>Magnification: Nearest Neighbor</vt:lpstr>
      <vt:lpstr>Magnification: Bilinear Interpolation</vt:lpstr>
      <vt:lpstr>Magnification: Bilinear Interpolation</vt:lpstr>
      <vt:lpstr>Bilinear Filtering</vt:lpstr>
      <vt:lpstr>Out of Bound (u,v) Coordinates</vt:lpstr>
      <vt:lpstr>Repeat</vt:lpstr>
      <vt:lpstr>Clamp</vt:lpstr>
      <vt:lpstr>Mirrored Repeat</vt:lpstr>
      <vt:lpstr>Sprites versus Textures</vt:lpstr>
    </vt:vector>
  </TitlesOfParts>
  <Company>UIUC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 Schumacher;shaffer1@illinois.edu</dc:creator>
  <cp:lastModifiedBy>Eric Shaffer</cp:lastModifiedBy>
  <cp:revision>122</cp:revision>
  <dcterms:created xsi:type="dcterms:W3CDTF">2017-05-11T14:02:37Z</dcterms:created>
  <dcterms:modified xsi:type="dcterms:W3CDTF">2019-10-11T13:57:09Z</dcterms:modified>
</cp:coreProperties>
</file>